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5" r:id="rId4"/>
    <p:sldId id="294" r:id="rId5"/>
    <p:sldId id="258" r:id="rId6"/>
    <p:sldId id="260" r:id="rId7"/>
    <p:sldId id="261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0" r:id="rId19"/>
    <p:sldId id="287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3" r:id="rId31"/>
    <p:sldId id="282" r:id="rId32"/>
    <p:sldId id="285" r:id="rId33"/>
    <p:sldId id="284" r:id="rId34"/>
    <p:sldId id="286" r:id="rId35"/>
    <p:sldId id="288" r:id="rId36"/>
    <p:sldId id="289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3312367"/>
          </a:xfrm>
          <a:noFill/>
        </p:spPr>
        <p:txBody>
          <a:bodyPr>
            <a:normAutofit fontScale="90000"/>
          </a:bodyPr>
          <a:lstStyle/>
          <a:p>
            <a:r>
              <a:rPr lang="ru-RU" b="1" i="1" dirty="0" smtClean="0"/>
              <a:t>О неопределённости оценки стоимости «по взрослому». </a:t>
            </a:r>
            <a:br>
              <a:rPr lang="ru-RU" b="1" i="1" dirty="0" smtClean="0"/>
            </a:br>
            <a:r>
              <a:rPr lang="ru-RU" b="1" i="1" dirty="0" smtClean="0"/>
              <a:t>По пост - </a:t>
            </a:r>
            <a:r>
              <a:rPr lang="ru-RU" b="1" i="1" dirty="0" err="1" smtClean="0"/>
              <a:t>кейнсиански</a:t>
            </a:r>
            <a:r>
              <a:rPr lang="ru-RU" b="1" i="1" dirty="0" smtClean="0"/>
              <a:t>.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/>
              <a:t>Слуцкий Александр Анатольевич,</a:t>
            </a:r>
            <a:br>
              <a:rPr lang="ru-RU" sz="3200" b="1" dirty="0" smtClean="0"/>
            </a:br>
            <a:r>
              <a:rPr lang="ru-RU" sz="3200" b="1" dirty="0" smtClean="0"/>
              <a:t>к.т.н., генеральный директор ООО «Центр ВЛ»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27369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Нижний Новгород, 10 – 12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июня </a:t>
            </a:r>
            <a:r>
              <a:rPr lang="ru-RU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2015 г.</a:t>
            </a:r>
          </a:p>
        </p:txBody>
      </p:sp>
    </p:spTree>
    <p:extLst>
      <p:ext uri="{BB962C8B-B14F-4D97-AF65-F5344CB8AC3E}">
        <p14:creationId xmlns:p14="http://schemas.microsoft.com/office/powerpoint/2010/main" val="119604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Неопределённость в оценке – реалии ФСО (1)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/>
              <a:t>Собственно, неопределённость в оценке недвижимости, то, о чём так долго говорили «меньшевики» на ветке форума </a:t>
            </a:r>
            <a:r>
              <a:rPr lang="ru-RU" sz="2800" dirty="0" err="1" smtClean="0"/>
              <a:t>Лабрейт.Ру</a:t>
            </a:r>
            <a:r>
              <a:rPr lang="ru-RU" sz="2800" dirty="0" smtClean="0"/>
              <a:t> стала реальностью.</a:t>
            </a:r>
          </a:p>
          <a:p>
            <a:pPr marL="0" indent="0" algn="just">
              <a:buNone/>
            </a:pPr>
            <a:r>
              <a:rPr lang="ru-RU" sz="2800" dirty="0" smtClean="0"/>
              <a:t>Правда, создатели ФСО 7, а затем и новой «улучшенной» редакции ФСО 1, не затруднили себя формулировкой определения или определений. Видимо для них всё очевидно. Может быть и так, но термины «интервал» и «диапазон» используются в полном беспорядке.</a:t>
            </a:r>
          </a:p>
          <a:p>
            <a:pPr marL="0" indent="0" algn="just">
              <a:buNone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10923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Неопределённость в оценке – реалии ФСО </a:t>
            </a:r>
            <a:r>
              <a:rPr lang="ru-RU" b="1" dirty="0" smtClean="0"/>
              <a:t>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50" b="1" dirty="0" smtClean="0"/>
              <a:t>п. 25 ФСО 1: </a:t>
            </a:r>
            <a:r>
              <a:rPr lang="ru-RU" sz="1850" dirty="0" smtClean="0"/>
              <a:t>« … При согласовании существенно отличающихся промежуточных результатов оценки, полученных различными подходами или методами, в отчёте необходимо отразить проведённый анализ и установленную причину расхождений. Существенным признаётся такое отличие, при котором </a:t>
            </a:r>
            <a:r>
              <a:rPr lang="ru-RU" sz="1850" b="1" dirty="0" smtClean="0"/>
              <a:t>результат, полученный при применении одного подхода </a:t>
            </a:r>
            <a:r>
              <a:rPr lang="ru-RU" sz="1850" dirty="0" smtClean="0"/>
              <a:t>(метода), находится вне </a:t>
            </a:r>
            <a:r>
              <a:rPr lang="ru-RU" sz="1850" b="1" dirty="0" smtClean="0"/>
              <a:t>границ указанного оценщиком </a:t>
            </a:r>
            <a:r>
              <a:rPr lang="ru-RU" sz="1850" b="1" u="sng" dirty="0" smtClean="0"/>
              <a:t>диапазона</a:t>
            </a:r>
            <a:r>
              <a:rPr lang="ru-RU" sz="1850" b="1" dirty="0" smtClean="0"/>
              <a:t> стоимости, полученной при применении другого подхода (методов) </a:t>
            </a:r>
            <a:r>
              <a:rPr lang="ru-RU" sz="1850" dirty="0" smtClean="0"/>
              <a:t>(при наличии)».</a:t>
            </a:r>
          </a:p>
          <a:p>
            <a:pPr marL="0" indent="0" algn="just">
              <a:buNone/>
            </a:pPr>
            <a:r>
              <a:rPr lang="ru-RU" sz="1850" b="1" dirty="0" smtClean="0"/>
              <a:t>п. 26 ФСО 1: </a:t>
            </a:r>
            <a:r>
              <a:rPr lang="ru-RU" sz="1850" dirty="0" smtClean="0"/>
              <a:t>«После проведения процедуры согласования оценщик, помимо указания в отчёте итоговой величины стоимости объекта оценки имеет право приводить своё </a:t>
            </a:r>
            <a:r>
              <a:rPr lang="ru-RU" sz="1850" b="1" dirty="0" smtClean="0"/>
              <a:t>суждение о возможных границах </a:t>
            </a:r>
            <a:r>
              <a:rPr lang="ru-RU" sz="1850" b="1" u="sng" dirty="0" smtClean="0"/>
              <a:t>интервала</a:t>
            </a:r>
            <a:r>
              <a:rPr lang="ru-RU" sz="1850" dirty="0" smtClean="0"/>
              <a:t>, в котором, по его мнению, может находиться эта стоимость, если в задании на оценку не указано иное».</a:t>
            </a:r>
          </a:p>
          <a:p>
            <a:pPr marL="0" indent="0" algn="just">
              <a:buNone/>
            </a:pPr>
            <a:r>
              <a:rPr lang="ru-RU" sz="1850" b="1" dirty="0" smtClean="0"/>
              <a:t>п. 30 ФСО 7: </a:t>
            </a:r>
            <a:r>
              <a:rPr lang="ru-RU" sz="1850" dirty="0" smtClean="0"/>
              <a:t>«</a:t>
            </a:r>
            <a:r>
              <a:rPr lang="ru-RU" sz="1850" dirty="0"/>
              <a:t>После проведения процедуры согласования </a:t>
            </a:r>
            <a:r>
              <a:rPr lang="ru-RU" sz="1850" dirty="0" smtClean="0"/>
              <a:t>оценщик, </a:t>
            </a:r>
            <a:r>
              <a:rPr lang="ru-RU" sz="1850" dirty="0"/>
              <a:t>помимо указания в отчёте итоговой величины стоимости </a:t>
            </a:r>
            <a:r>
              <a:rPr lang="ru-RU" sz="1850" dirty="0" smtClean="0"/>
              <a:t>недвижимости,  приводит своё </a:t>
            </a:r>
            <a:r>
              <a:rPr lang="ru-RU" sz="1850" b="1" dirty="0" smtClean="0"/>
              <a:t>суждение о возможных границах </a:t>
            </a:r>
            <a:r>
              <a:rPr lang="ru-RU" sz="1850" b="1" u="sng" dirty="0" smtClean="0"/>
              <a:t>интервала</a:t>
            </a:r>
            <a:r>
              <a:rPr lang="ru-RU" sz="1850" dirty="0" smtClean="0"/>
              <a:t>, в котором, по его мнению, может находиться эта стоимость, если в задании на оценку не указано иное».</a:t>
            </a:r>
            <a:endParaRPr lang="ru-RU" sz="1850" dirty="0"/>
          </a:p>
        </p:txBody>
      </p:sp>
    </p:spTree>
    <p:extLst>
      <p:ext uri="{BB962C8B-B14F-4D97-AF65-F5344CB8AC3E}">
        <p14:creationId xmlns:p14="http://schemas.microsoft.com/office/powerpoint/2010/main" val="38576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Неопределённость в оценке – реалии ФСО </a:t>
            </a:r>
            <a:r>
              <a:rPr lang="ru-RU" b="1" dirty="0" smtClean="0"/>
              <a:t>(3)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/>
              <a:t>Результат  с моей точки зрения – скорее негатив, чем позитив, поскольку под «неопределённостью» всяк волен понимать то, что ему удобно.</a:t>
            </a:r>
          </a:p>
          <a:p>
            <a:pPr marL="0" indent="0" algn="just">
              <a:buNone/>
            </a:pPr>
            <a:r>
              <a:rPr lang="ru-RU" dirty="0"/>
              <a:t>Откровенно говорю, мы в Центр ВЛ действуем по принципу «</a:t>
            </a:r>
            <a:r>
              <a:rPr lang="ru-RU" b="1" dirty="0"/>
              <a:t>в задании на оценку указано иное</a:t>
            </a:r>
            <a:r>
              <a:rPr lang="ru-RU" dirty="0"/>
              <a:t>». И мы 100% не одиноки.</a:t>
            </a:r>
          </a:p>
          <a:p>
            <a:pPr marL="0" indent="0" algn="just">
              <a:buNone/>
            </a:pPr>
            <a:r>
              <a:rPr lang="ru-RU" dirty="0"/>
              <a:t>Никаких (просто вообще никаких) предпосылок делать иначе я лично не вижу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3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Неопределённость в оценке – реалии </a:t>
            </a:r>
            <a:r>
              <a:rPr lang="ru-RU" b="1" dirty="0" smtClean="0"/>
              <a:t>ФСО (4)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Собственно говоря, по моему мнению, на тему неопределённости оценки «повестка дня» вообще не сформирована (в том числе и в РИКС, хотя там одно время этой темой увлекались). </a:t>
            </a:r>
          </a:p>
          <a:p>
            <a:pPr marL="0" indent="0" algn="just">
              <a:buNone/>
            </a:pPr>
            <a:r>
              <a:rPr lang="ru-RU" dirty="0" smtClean="0"/>
              <a:t>А в России, плюс к этому, практически нет и спикеров на эту тему. Две мне известных статьи, мои переводы и упомянутая ветка на </a:t>
            </a:r>
            <a:r>
              <a:rPr lang="ru-RU" dirty="0" err="1" smtClean="0"/>
              <a:t>Лабрейт.Ру</a:t>
            </a:r>
            <a:r>
              <a:rPr lang="ru-RU" dirty="0" smtClean="0"/>
              <a:t> – капля в океане, который в реальности представляет собой эта проблема.</a:t>
            </a:r>
          </a:p>
        </p:txBody>
      </p:sp>
    </p:spTree>
    <p:extLst>
      <p:ext uri="{BB962C8B-B14F-4D97-AF65-F5344CB8AC3E}">
        <p14:creationId xmlns:p14="http://schemas.microsoft.com/office/powerpoint/2010/main" val="348720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Неопределённость в оценке – реалии </a:t>
            </a:r>
            <a:r>
              <a:rPr lang="ru-RU" b="1" dirty="0" smtClean="0"/>
              <a:t>ФСО (5)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Сразу скажу, что я предлагал писать в ФСО 7. В </a:t>
            </a:r>
            <a:r>
              <a:rPr lang="en-US" dirty="0" smtClean="0"/>
              <a:t>Red Book</a:t>
            </a:r>
            <a:r>
              <a:rPr lang="ru-RU" dirty="0" smtClean="0"/>
              <a:t> тема неопределённости обсуждена, но проблема, с моей точки зрения, не решена.</a:t>
            </a:r>
          </a:p>
          <a:p>
            <a:pPr marL="0" indent="0" algn="just">
              <a:buNone/>
            </a:pPr>
            <a:r>
              <a:rPr lang="ru-RU" dirty="0" smtClean="0"/>
              <a:t>А вот в </a:t>
            </a:r>
            <a:r>
              <a:rPr lang="en-US" dirty="0" smtClean="0"/>
              <a:t>USPAP</a:t>
            </a:r>
            <a:r>
              <a:rPr lang="ru-RU" dirty="0" smtClean="0"/>
              <a:t> на тему неопределённости нет ни слова (и ни одной статьи на эту тему мне не известно). А проблема неопределённости решена. И очень просто и элегантно.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30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Неопределённость в оценке – реалии </a:t>
            </a:r>
            <a:r>
              <a:rPr lang="ru-RU" b="1" dirty="0" smtClean="0"/>
              <a:t>ФСО (6)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В соответствии с</a:t>
            </a:r>
            <a:r>
              <a:rPr lang="en-US" b="1" dirty="0"/>
              <a:t> USPAP</a:t>
            </a:r>
            <a:r>
              <a:rPr lang="ru-RU" b="1" dirty="0"/>
              <a:t> </a:t>
            </a:r>
            <a:r>
              <a:rPr lang="ru-RU" dirty="0"/>
              <a:t>оценщик имеет право формулировать своё </a:t>
            </a:r>
            <a:r>
              <a:rPr lang="ru-RU" dirty="0" smtClean="0"/>
              <a:t>мнение не одним, как в России, а </a:t>
            </a:r>
            <a:r>
              <a:rPr lang="ru-RU" dirty="0"/>
              <a:t>тремя способами: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/>
              <a:t>В виде </a:t>
            </a:r>
            <a:r>
              <a:rPr lang="ru-RU" dirty="0" smtClean="0"/>
              <a:t>определённого числа: РС = …;</a:t>
            </a:r>
            <a:endParaRPr lang="ru-RU" dirty="0"/>
          </a:p>
          <a:p>
            <a:pPr marL="514350" indent="-514350" algn="just">
              <a:buFont typeface="+mj-lt"/>
              <a:buAutoNum type="arabicPeriod"/>
            </a:pPr>
            <a:r>
              <a:rPr lang="ru-RU" dirty="0"/>
              <a:t>В виде </a:t>
            </a:r>
            <a:r>
              <a:rPr lang="ru-RU" dirty="0" smtClean="0"/>
              <a:t>интервала (в строгом математическом его понимании) РС = </a:t>
            </a:r>
            <a:r>
              <a:rPr lang="en-US" dirty="0" smtClean="0"/>
              <a:t>[</a:t>
            </a:r>
            <a:r>
              <a:rPr lang="ru-RU" dirty="0"/>
              <a:t>от … ; до …</a:t>
            </a:r>
            <a:r>
              <a:rPr lang="en-US" dirty="0" smtClean="0"/>
              <a:t>]</a:t>
            </a:r>
            <a:r>
              <a:rPr lang="ru-RU" dirty="0" smtClean="0"/>
              <a:t>;</a:t>
            </a:r>
            <a:endParaRPr lang="ru-RU" dirty="0"/>
          </a:p>
          <a:p>
            <a:pPr marL="514350" indent="-514350" algn="just">
              <a:buFont typeface="+mj-lt"/>
              <a:buAutoNum type="arabicPeriod"/>
            </a:pPr>
            <a:r>
              <a:rPr lang="ru-RU" dirty="0"/>
              <a:t>В виде решения внутренней или внешней задачи интервального анализа, т.е. </a:t>
            </a:r>
            <a:r>
              <a:rPr lang="ru-RU" dirty="0" smtClean="0"/>
              <a:t>РС = «не </a:t>
            </a:r>
            <a:r>
              <a:rPr lang="ru-RU" dirty="0"/>
              <a:t>более, чем …» или </a:t>
            </a:r>
            <a:r>
              <a:rPr lang="ru-RU" dirty="0" smtClean="0"/>
              <a:t>РС = «не </a:t>
            </a:r>
            <a:r>
              <a:rPr lang="ru-RU" dirty="0"/>
              <a:t>менее, </a:t>
            </a:r>
            <a:r>
              <a:rPr lang="ru-RU" dirty="0" smtClean="0"/>
              <a:t>чем» (кстати, во многих случаях оценки в соответствии с требованиями законов требуется именно такое заключение).</a:t>
            </a:r>
          </a:p>
          <a:p>
            <a:pPr marL="0" indent="0" algn="just">
              <a:buNone/>
            </a:pPr>
            <a:r>
              <a:rPr lang="ru-RU" dirty="0" smtClean="0"/>
              <a:t>Кстати, видимо, можно </a:t>
            </a:r>
            <a:r>
              <a:rPr lang="ru-RU" dirty="0" err="1" smtClean="0"/>
              <a:t>сочесть</a:t>
            </a:r>
            <a:r>
              <a:rPr lang="ru-RU" dirty="0" smtClean="0"/>
              <a:t> 1 и 2 или 1 и 3 (но не 2 и 3).</a:t>
            </a:r>
          </a:p>
          <a:p>
            <a:pPr marL="0" indent="0" algn="just">
              <a:buNone/>
            </a:pPr>
            <a:r>
              <a:rPr lang="ru-RU" dirty="0" smtClean="0"/>
              <a:t>Как видно, нет случая «РС = … +/- …». И правильно, поскольку частотное определение вероятности там не </a:t>
            </a:r>
            <a:r>
              <a:rPr lang="ru-RU" dirty="0" err="1" smtClean="0"/>
              <a:t>подразумавается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smtClean="0"/>
              <a:t>Это исчерпывающим образом описывает отношение к неопределённости, если иметь в виду решение задачи </a:t>
            </a:r>
            <a:r>
              <a:rPr lang="ru-RU" dirty="0" err="1" smtClean="0"/>
              <a:t>ьез</a:t>
            </a:r>
            <a:r>
              <a:rPr lang="ru-RU" dirty="0" smtClean="0"/>
              <a:t> введения «мутных» терминов.</a:t>
            </a:r>
          </a:p>
        </p:txBody>
      </p:sp>
    </p:spTree>
    <p:extLst>
      <p:ext uri="{BB962C8B-B14F-4D97-AF65-F5344CB8AC3E}">
        <p14:creationId xmlns:p14="http://schemas.microsoft.com/office/powerpoint/2010/main" val="331980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Неопределённость в оценке – реалии </a:t>
            </a:r>
            <a:r>
              <a:rPr lang="ru-RU" b="1" dirty="0" smtClean="0"/>
              <a:t>ФСО (7)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Далее, я постараюсь обобщить всё то, что писалось мною на форумах и что является подходом к изучению </a:t>
            </a:r>
            <a:r>
              <a:rPr lang="ru-RU" dirty="0"/>
              <a:t>п</a:t>
            </a:r>
            <a:r>
              <a:rPr lang="ru-RU" dirty="0" smtClean="0"/>
              <a:t>роблемы по принципу «от печки». </a:t>
            </a:r>
          </a:p>
          <a:p>
            <a:pPr marL="0" indent="0" algn="just">
              <a:buNone/>
            </a:pPr>
            <a:r>
              <a:rPr lang="ru-RU" dirty="0" smtClean="0"/>
              <a:t>Собственно, это, с моей точки зрения, и является попыткой формирования «взрослой» повестки дня в обсуждении проблемы неопределённости оценки.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87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 (по принципу «от печки»)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 algn="just">
              <a:buAutoNum type="arabicPeriod"/>
            </a:pPr>
            <a:r>
              <a:rPr lang="ru-RU" b="1" dirty="0" smtClean="0"/>
              <a:t>Метод исследования в оценке</a:t>
            </a:r>
            <a:r>
              <a:rPr lang="ru-RU" dirty="0" smtClean="0"/>
              <a:t>. </a:t>
            </a:r>
            <a:r>
              <a:rPr lang="ru-RU" dirty="0"/>
              <a:t>Д</a:t>
            </a:r>
            <a:r>
              <a:rPr lang="ru-RU" dirty="0" smtClean="0"/>
              <a:t>едукция или индукция? Мы объективные истины изрекаем или проблематичные вероятностные, правдоподобные заключения? Оценка стоимости – это «измерение» или всё же «оценка»?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Методы индукции</a:t>
            </a:r>
            <a:r>
              <a:rPr lang="ru-RU" dirty="0" smtClean="0"/>
              <a:t>. Почему КРА – не метод сравнительного подхода (сопутствующее замечание). Статистика в индукции (сопутствующее замечание).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Классификация вероятностей. О какой вероятности (наиболее вероятном) мы говорим?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Неопределённость и риск в неоклассической экономической традиции.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Неопределённость </a:t>
            </a:r>
            <a:r>
              <a:rPr lang="ru-RU" b="1" dirty="0"/>
              <a:t>и</a:t>
            </a:r>
            <a:r>
              <a:rPr lang="ru-RU" b="1" dirty="0" smtClean="0"/>
              <a:t> риск в </a:t>
            </a:r>
            <a:r>
              <a:rPr lang="ru-RU" b="1" dirty="0" err="1" smtClean="0"/>
              <a:t>посткейнсианской</a:t>
            </a:r>
            <a:r>
              <a:rPr lang="ru-RU" b="1" dirty="0" smtClean="0"/>
              <a:t> экономической традиции. 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Неопределённость и риск. Обобщаем вышесказанное.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Модели неопределённости в информационных и вычислительных технологиях.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Модели неопределённости в оценке.</a:t>
            </a:r>
            <a:endParaRPr lang="ru-RU" dirty="0" smtClean="0"/>
          </a:p>
          <a:p>
            <a:pPr marL="514350" indent="-514350" algn="just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479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1. Метод </a:t>
            </a:r>
            <a:r>
              <a:rPr lang="ru-RU" sz="3600" b="1" dirty="0"/>
              <a:t>исследования в </a:t>
            </a:r>
            <a:r>
              <a:rPr lang="ru-RU" sz="3600" b="1" dirty="0" smtClean="0"/>
              <a:t>оценке (1)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784849"/>
              </p:ext>
            </p:extLst>
          </p:nvPr>
        </p:nvGraphicFramePr>
        <p:xfrm>
          <a:off x="457200" y="1600200"/>
          <a:ext cx="8229600" cy="389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Дедукция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ahoma"/>
                          <a:ea typeface="Calibri"/>
                          <a:cs typeface="Times New Roman"/>
                        </a:rPr>
                        <a:t>Индукция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>
                          <a:effectLst/>
                          <a:latin typeface="Tahoma"/>
                          <a:ea typeface="Calibri"/>
                          <a:cs typeface="Times New Roman"/>
                        </a:rPr>
                        <a:t>от лат. deductio  - выведение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>
                          <a:effectLst/>
                          <a:latin typeface="Tahoma"/>
                          <a:ea typeface="Calibri"/>
                          <a:cs typeface="Times New Roman"/>
                        </a:rPr>
                        <a:t>от лат. inductio - наведение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Переход от посылок к заключению, опирающийся на логический закон, в силу чего заключение с логической необходимостью следует из принятых посылок.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Умозаключение, в котором связь посылок и заключений не опирается на логический закон, в силу чего заключение вытекает из принятых посылок не логической необходимостью, а </a:t>
                      </a:r>
                      <a:r>
                        <a:rPr lang="ru-RU" sz="2000" b="1" u="sng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только с некоторой вероятностью</a:t>
                      </a:r>
                      <a:r>
                        <a:rPr lang="ru-RU" sz="20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05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1. Метод исследования в оценке </a:t>
            </a:r>
            <a:r>
              <a:rPr lang="ru-RU" sz="3600" b="1" dirty="0" smtClean="0"/>
              <a:t>(2)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953398"/>
              </p:ext>
            </p:extLst>
          </p:nvPr>
        </p:nvGraphicFramePr>
        <p:xfrm>
          <a:off x="457200" y="1600200"/>
          <a:ext cx="8229600" cy="4857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Дедукция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Индукция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ahoma"/>
                          <a:ea typeface="Calibri"/>
                          <a:cs typeface="Times New Roman"/>
                        </a:rPr>
                        <a:t>От истинных посылок всегда ведёт только к истинному заключению</a:t>
                      </a:r>
                      <a:r>
                        <a:rPr lang="ru-RU" sz="1600">
                          <a:effectLst/>
                          <a:latin typeface="Tahoma"/>
                          <a:ea typeface="Calibri"/>
                          <a:cs typeface="Times New Roman"/>
                        </a:rPr>
                        <a:t>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Может давать ложное заключение из истинных посылок.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Заключение может содержать информацию, отсутствующую в посылках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Истинное заключение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Проблематическое, правдоподобное, вероятностное заключение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ahoma"/>
                          <a:ea typeface="Calibri"/>
                          <a:cs typeface="Times New Roman"/>
                        </a:rPr>
                        <a:t>Чем </a:t>
                      </a: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более «точна» область (математика, физика, химия и т.п.), тем больше удельный вес дедуктивной аргументации.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Чем более «</a:t>
                      </a:r>
                      <a:r>
                        <a:rPr lang="ru-RU" sz="1600" b="1" dirty="0" err="1">
                          <a:effectLst/>
                          <a:latin typeface="Tahoma"/>
                          <a:ea typeface="Calibri"/>
                          <a:cs typeface="Times New Roman"/>
                        </a:rPr>
                        <a:t>гуманитарна</a:t>
                      </a: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» область (история, эстетика и т.п.), тем меньше удельный вес дедуктивной аргументации.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Почти все общие положения, включая научные законы, являются результатами индуктивного обобщения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47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1. Метод исследования в оценке </a:t>
            </a:r>
            <a:r>
              <a:rPr lang="ru-RU" sz="3600" b="1" dirty="0" smtClean="0"/>
              <a:t>(3)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sz="2800" dirty="0" smtClean="0"/>
              <a:t>Однако</a:t>
            </a:r>
            <a:r>
              <a:rPr lang="ru-RU" sz="2800" dirty="0"/>
              <a:t>, в принципе могут быть рассуждения по принципу «от частного к частному</a:t>
            </a:r>
            <a:r>
              <a:rPr lang="ru-RU" sz="2800" dirty="0" smtClean="0"/>
              <a:t>».</a:t>
            </a:r>
            <a:endParaRPr lang="ru-RU" sz="28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8136904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128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1. Метод исследования в оценке (3)</a:t>
            </a:r>
            <a:r>
              <a:rPr lang="ru-RU" sz="36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/>
              <a:t>Теперь, очень простой </a:t>
            </a:r>
            <a:r>
              <a:rPr lang="ru-RU" sz="2000" dirty="0"/>
              <a:t>в</a:t>
            </a:r>
            <a:r>
              <a:rPr lang="ru-RU" sz="2000" dirty="0" smtClean="0"/>
              <a:t>опрос: </a:t>
            </a:r>
            <a:r>
              <a:rPr lang="ru-RU" sz="2000" b="1" dirty="0" smtClean="0"/>
              <a:t>«Какой метод исследования применяется в оценке?».</a:t>
            </a:r>
          </a:p>
          <a:p>
            <a:pPr marL="0" indent="0" algn="just">
              <a:buNone/>
            </a:pPr>
            <a:r>
              <a:rPr lang="ru-RU" sz="2000" dirty="0" smtClean="0"/>
              <a:t>От ответа за него зависит всё последующее отношение к теме неопределённости и ответственности за результаты оценки, поскольку за истинные заключения о стоимости, с моей точки зрения надо отвечать, как за утверждения типа «2 х 2 = 5» (типично дедуктивное заключение) вместо «2 х 2 = 4».</a:t>
            </a:r>
          </a:p>
          <a:p>
            <a:pPr marL="0" indent="0" algn="just">
              <a:buNone/>
            </a:pPr>
            <a:r>
              <a:rPr lang="ru-RU" sz="2000" dirty="0" smtClean="0"/>
              <a:t>И говорить о неопределённости в этом случае просто нельзя. </a:t>
            </a:r>
          </a:p>
          <a:p>
            <a:pPr marL="0" indent="0" algn="just">
              <a:buNone/>
            </a:pPr>
            <a:r>
              <a:rPr lang="ru-RU" sz="2000" dirty="0" smtClean="0"/>
              <a:t>Правда можно говорить об «ошибке измерения» стоимости - по аналогии с ошибкой измерения любой истинной физической величины (длины, скорости, плотности воды, заряда электрона и т.д.). Ошибка измерения никак не отрицает истинность этих величин.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3063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1. Метод исследования в оценке </a:t>
            </a:r>
            <a:r>
              <a:rPr lang="ru-RU" sz="3600" b="1" dirty="0" smtClean="0"/>
              <a:t>(4)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89674"/>
              </p:ext>
            </p:extLst>
          </p:nvPr>
        </p:nvGraphicFramePr>
        <p:xfrm>
          <a:off x="457200" y="1600200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Дедукция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Индукция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Измерения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Оценка</a:t>
                      </a:r>
                      <a:endParaRPr lang="ru-RU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Результату может быть присуща ошибка по разным</a:t>
                      </a:r>
                      <a:r>
                        <a:rPr lang="ru-RU" sz="2800" b="1" baseline="0" dirty="0" smtClean="0"/>
                        <a:t> причинам (некомпетентность, аппаратная, методическая и т.д.)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Результату изначально присуща принципиально неустранимая неопределённость, неоднозначность, проблематичность и т.д.</a:t>
                      </a:r>
                      <a:endParaRPr lang="ru-RU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Ответственность!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????????</a:t>
                      </a:r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1. Метод исследования в оценке </a:t>
            </a:r>
            <a:r>
              <a:rPr lang="ru-RU" sz="3600" b="1" dirty="0" smtClean="0"/>
              <a:t>(5)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Обоснованно подозреваю, что есть технократы - апологеты «дедуктивной оценки», которые будут оперировать термином «ошибки экономических измерений». Просто так легче воспринимать ту сферу, в которой трудимся.</a:t>
            </a:r>
          </a:p>
          <a:p>
            <a:pPr marL="0" indent="0" algn="just">
              <a:buNone/>
            </a:pPr>
            <a:r>
              <a:rPr lang="ru-RU" dirty="0" smtClean="0"/>
              <a:t>Однако, эта точка зрения не приемлема.</a:t>
            </a:r>
          </a:p>
          <a:p>
            <a:pPr marL="0" indent="0" algn="just">
              <a:buNone/>
            </a:pPr>
            <a:r>
              <a:rPr lang="ru-RU" b="1" i="1" dirty="0" smtClean="0"/>
              <a:t>Далее говорим об индукции, как единственном методе исследования в оценке.</a:t>
            </a:r>
          </a:p>
          <a:p>
            <a:pPr marL="0" indent="0" algn="just">
              <a:buNone/>
            </a:pPr>
            <a:r>
              <a:rPr lang="ru-RU" b="1" dirty="0" smtClean="0"/>
              <a:t>Замечание на всякий случай</a:t>
            </a:r>
            <a:r>
              <a:rPr lang="ru-RU" dirty="0" smtClean="0"/>
              <a:t>: использование математического аппарата любой сложности – не признак дедукции.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748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Методы индукции (1)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80" y="1196752"/>
            <a:ext cx="7712284" cy="49294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054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Методы индукции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Специально о методах индукции, (почти всегда) приводящих к (почти) достоверным заключениям.</a:t>
            </a:r>
          </a:p>
          <a:p>
            <a:pPr marL="0" indent="0" algn="just">
              <a:buNone/>
            </a:pPr>
            <a:r>
              <a:rPr lang="ru-RU" dirty="0" smtClean="0"/>
              <a:t>Полная индукция работает на генеральной совокупности. Но генеральная совокупность может быть мала (несколько штук). Поэтому заключение на основании малой генеральной совокупности вполне может быть проблематичным, т.е. индуктивным.</a:t>
            </a:r>
          </a:p>
          <a:p>
            <a:pPr marL="0" indent="0" algn="just">
              <a:buNone/>
            </a:pPr>
            <a:r>
              <a:rPr lang="ru-RU" dirty="0" smtClean="0"/>
              <a:t>Математическая индукция обладает </a:t>
            </a:r>
            <a:r>
              <a:rPr lang="ru-RU" dirty="0" smtClean="0"/>
              <a:t>тем </a:t>
            </a:r>
            <a:r>
              <a:rPr lang="ru-RU" dirty="0" smtClean="0"/>
              <a:t>же свойством: вроде бы, если нечто справедливо для </a:t>
            </a:r>
            <a:r>
              <a:rPr lang="en-US" dirty="0" smtClean="0"/>
              <a:t>N</a:t>
            </a:r>
            <a:r>
              <a:rPr lang="ru-RU" dirty="0" smtClean="0"/>
              <a:t> образцов (</a:t>
            </a:r>
            <a:r>
              <a:rPr lang="en-US" dirty="0" smtClean="0"/>
              <a:t>N – </a:t>
            </a:r>
            <a:r>
              <a:rPr lang="ru-RU" dirty="0" smtClean="0"/>
              <a:t>«большое» число), то оно же справедливо и для </a:t>
            </a:r>
            <a:r>
              <a:rPr lang="en-US" dirty="0" smtClean="0"/>
              <a:t>N + </a:t>
            </a:r>
            <a:r>
              <a:rPr lang="ru-RU" dirty="0" smtClean="0"/>
              <a:t>первого. А гарантия есть? Гарантии нет. Стало быть – это не дедуктивное заключение, а проблематичное, т.е. индуктивное.</a:t>
            </a:r>
          </a:p>
          <a:p>
            <a:pPr marL="0" indent="0" algn="just">
              <a:buNone/>
            </a:pPr>
            <a:r>
              <a:rPr lang="ru-RU" dirty="0" smtClean="0"/>
              <a:t>Просто правдоподобность этих методов индукции считается «высокой».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7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Методы индукции </a:t>
            </a:r>
            <a:r>
              <a:rPr lang="ru-RU" dirty="0" smtClean="0"/>
              <a:t>(3)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Основной метод индукции, используемый в оценке во всех подходах – метод аналогии. Во всех подходах мы сравниваем объект оценки с объектами - аналогами.</a:t>
            </a:r>
          </a:p>
          <a:p>
            <a:pPr marL="0" indent="0" algn="just">
              <a:buNone/>
            </a:pPr>
            <a:r>
              <a:rPr lang="ru-RU" dirty="0" smtClean="0"/>
              <a:t>Аналогия бывает полной, неполной и ложной. Отсюда и проблемы неполной аналогии, известные всем, и некорректные (т.е. ложные) аналогии, искажающие результат.</a:t>
            </a:r>
          </a:p>
          <a:p>
            <a:pPr marL="0" indent="0" algn="just">
              <a:buNone/>
            </a:pPr>
            <a:r>
              <a:rPr lang="ru-RU" dirty="0" smtClean="0"/>
              <a:t>Аналогия направлена на поиск самых близких аналогов. И их не </a:t>
            </a:r>
            <a:r>
              <a:rPr lang="ru-RU" dirty="0"/>
              <a:t>м</a:t>
            </a:r>
            <a:r>
              <a:rPr lang="ru-RU" dirty="0" smtClean="0"/>
              <a:t>ожет быть много.</a:t>
            </a:r>
          </a:p>
          <a:p>
            <a:pPr marL="0" indent="0" algn="just">
              <a:buNone/>
            </a:pPr>
            <a:r>
              <a:rPr lang="ru-RU" dirty="0" smtClean="0"/>
              <a:t>А вот статистическое обобщение – не аналогия, не сравнение. И включение КРА методом сравнительного подхода в ФСО 7 – противоречит логике. </a:t>
            </a:r>
          </a:p>
          <a:p>
            <a:pPr marL="0" indent="0" algn="just">
              <a:buNone/>
            </a:pPr>
            <a:r>
              <a:rPr lang="ru-RU" dirty="0" smtClean="0"/>
              <a:t>Ну да всё равно «поезд ушёл».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03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Методы индукции </a:t>
            </a:r>
            <a:r>
              <a:rPr lang="ru-RU" dirty="0" smtClean="0"/>
              <a:t>(4)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О статистике в дедукции и индукции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8352928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286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3. Классификация вероятностей (1).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endParaRPr lang="ru-RU" b="1" dirty="0" smtClean="0"/>
          </a:p>
          <a:p>
            <a:pPr marL="0" indent="0" algn="just">
              <a:buNone/>
            </a:pPr>
            <a:r>
              <a:rPr lang="ru-RU" b="1" dirty="0" smtClean="0"/>
              <a:t>В оценке мы всё время говорим о некоем «наиболее вероятном». Но глубокое заблуждение (</a:t>
            </a:r>
            <a:r>
              <a:rPr lang="ru-RU" b="1" u="sng" dirty="0" smtClean="0"/>
              <a:t>признак необразованности и </a:t>
            </a:r>
            <a:r>
              <a:rPr lang="ru-RU" b="1" u="sng" dirty="0" err="1" smtClean="0"/>
              <a:t>неквалифицированности</a:t>
            </a:r>
            <a:r>
              <a:rPr lang="ru-RU" b="1" dirty="0" smtClean="0"/>
              <a:t>) считать, что «вероятность» – это некоторая частота события. На самом деле развитие </a:t>
            </a:r>
            <a:r>
              <a:rPr lang="ru-RU" b="1" dirty="0" err="1" smtClean="0"/>
              <a:t>фундаментальнейшей</a:t>
            </a:r>
            <a:r>
              <a:rPr lang="ru-RU" b="1" dirty="0" smtClean="0"/>
              <a:t> науки привело к развитию более, чем нескольких интерпретаций «вероятности».</a:t>
            </a:r>
          </a:p>
          <a:p>
            <a:pPr marL="0" indent="0" algn="just">
              <a:buNone/>
            </a:pPr>
            <a:r>
              <a:rPr lang="en-US" b="1" dirty="0" smtClean="0"/>
              <a:t>I. </a:t>
            </a:r>
            <a:r>
              <a:rPr lang="ru-RU" b="1" dirty="0" smtClean="0"/>
              <a:t>Математическая </a:t>
            </a:r>
            <a:r>
              <a:rPr lang="ru-RU" b="1" dirty="0"/>
              <a:t>(</a:t>
            </a:r>
            <a:r>
              <a:rPr lang="ru-RU" b="1" dirty="0" err="1"/>
              <a:t>эвентологическая</a:t>
            </a:r>
            <a:r>
              <a:rPr lang="ru-RU" b="1" dirty="0" smtClean="0"/>
              <a:t>) классификация вероятностей: </a:t>
            </a:r>
            <a:r>
              <a:rPr lang="ru-RU" b="1" dirty="0"/>
              <a:t>с точки зрения аксиоматики Колмогорова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В настоящее </a:t>
            </a:r>
            <a:r>
              <a:rPr lang="ru-RU" dirty="0" smtClean="0"/>
              <a:t>время в </a:t>
            </a:r>
            <a:r>
              <a:rPr lang="ru-RU" dirty="0" err="1" smtClean="0"/>
              <a:t>эвентологии</a:t>
            </a:r>
            <a:r>
              <a:rPr lang="ru-RU" dirty="0" smtClean="0"/>
              <a:t> (одна из современных математических дисциплин) </a:t>
            </a:r>
            <a:r>
              <a:rPr lang="ru-RU" dirty="0"/>
              <a:t>считается, что </a:t>
            </a:r>
            <a:r>
              <a:rPr lang="ru-RU" dirty="0" smtClean="0"/>
              <a:t>различные (исторически сложившиеся) </a:t>
            </a:r>
            <a:r>
              <a:rPr lang="ru-RU" dirty="0"/>
              <a:t>существующие интерпретации вероятности могут рассматриваться как различные способы оценки одной и той же аксиоматики вероятности Колмогорова, а не как различные понятия вероятности. </a:t>
            </a:r>
          </a:p>
          <a:p>
            <a:pPr marL="0" indent="0" algn="just">
              <a:buNone/>
            </a:pPr>
            <a:r>
              <a:rPr lang="ru-RU" dirty="0"/>
              <a:t>Есть две широких категории интерпретаций вероятности, которые можно назвать </a:t>
            </a:r>
            <a:r>
              <a:rPr lang="ru-RU" i="1" dirty="0"/>
              <a:t>физическими </a:t>
            </a:r>
            <a:r>
              <a:rPr lang="ru-RU" dirty="0"/>
              <a:t>и </a:t>
            </a:r>
            <a:r>
              <a:rPr lang="ru-RU" i="1" dirty="0"/>
              <a:t>доказательственными </a:t>
            </a:r>
            <a:r>
              <a:rPr lang="ru-RU" dirty="0"/>
              <a:t>вероятностями.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48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3. Классификация вероятностей </a:t>
            </a:r>
            <a:r>
              <a:rPr lang="ru-RU" b="1" dirty="0" smtClean="0"/>
              <a:t>(2)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1600" b="1" i="1" dirty="0"/>
              <a:t>Физические вероятности</a:t>
            </a:r>
            <a:r>
              <a:rPr lang="ru-RU" sz="1600" b="1" dirty="0"/>
              <a:t>, также называемые объективными или частотными вероятностями, связаны со случайными физическими системами: </a:t>
            </a:r>
            <a:endParaRPr lang="ru-RU" sz="1600" dirty="0"/>
          </a:p>
          <a:p>
            <a:pPr lvl="0" algn="just"/>
            <a:r>
              <a:rPr lang="ru-RU" sz="1600" b="1" dirty="0"/>
              <a:t>частотная, включая классическую </a:t>
            </a:r>
            <a:r>
              <a:rPr lang="ru-RU" sz="1600" dirty="0"/>
              <a:t>(</a:t>
            </a:r>
            <a:r>
              <a:rPr lang="ru-RU" sz="1600" dirty="0" err="1"/>
              <a:t>равночастотную</a:t>
            </a:r>
            <a:r>
              <a:rPr lang="ru-RU" sz="1600" dirty="0"/>
              <a:t>): </a:t>
            </a:r>
            <a:r>
              <a:rPr lang="en-US" sz="1600" dirty="0"/>
              <a:t>Johann Carl Friedrich </a:t>
            </a:r>
            <a:r>
              <a:rPr lang="en-US" sz="1600" dirty="0" err="1"/>
              <a:t>Gau</a:t>
            </a:r>
            <a:r>
              <a:rPr lang="ru-RU" sz="1600" dirty="0"/>
              <a:t>ß,</a:t>
            </a:r>
            <a:r>
              <a:rPr lang="ru-RU" sz="1600" b="1" dirty="0"/>
              <a:t> </a:t>
            </a:r>
            <a:r>
              <a:rPr lang="en-US" sz="1600" dirty="0"/>
              <a:t>Jacob Bernoulli</a:t>
            </a:r>
            <a:r>
              <a:rPr lang="ru-RU" sz="1600" dirty="0"/>
              <a:t>, </a:t>
            </a:r>
            <a:r>
              <a:rPr lang="en-US" sz="1600" dirty="0"/>
              <a:t>Pierre Simon Laplace</a:t>
            </a:r>
            <a:r>
              <a:rPr lang="ru-RU" sz="1600" dirty="0"/>
              <a:t>, </a:t>
            </a:r>
            <a:r>
              <a:rPr lang="en-US" sz="1600" dirty="0"/>
              <a:t>John Venn</a:t>
            </a:r>
            <a:r>
              <a:rPr lang="ru-RU" sz="1600" dirty="0"/>
              <a:t>, </a:t>
            </a:r>
            <a:r>
              <a:rPr lang="en-US" sz="1600" dirty="0"/>
              <a:t>Hans </a:t>
            </a:r>
            <a:r>
              <a:rPr lang="en-US" sz="1600" dirty="0" err="1"/>
              <a:t>Reichenbach</a:t>
            </a:r>
            <a:r>
              <a:rPr lang="ru-RU" sz="1600" dirty="0"/>
              <a:t>, </a:t>
            </a:r>
            <a:r>
              <a:rPr lang="en-US" sz="1600" dirty="0"/>
              <a:t>Richard </a:t>
            </a:r>
            <a:r>
              <a:rPr lang="en-US" sz="1600" dirty="0" err="1"/>
              <a:t>Edler</a:t>
            </a:r>
            <a:r>
              <a:rPr lang="en-US" sz="1600" dirty="0"/>
              <a:t> von Mises</a:t>
            </a:r>
            <a:r>
              <a:rPr lang="ru-RU" sz="1600" dirty="0"/>
              <a:t>, </a:t>
            </a:r>
            <a:r>
              <a:rPr lang="en-US" sz="1600" dirty="0"/>
              <a:t>Sir Ronald Aylmer Fisher</a:t>
            </a:r>
            <a:r>
              <a:rPr lang="ru-RU" sz="1600" dirty="0"/>
              <a:t>, </a:t>
            </a:r>
            <a:r>
              <a:rPr lang="en-US" sz="1600" dirty="0"/>
              <a:t>Jerzy </a:t>
            </a:r>
            <a:r>
              <a:rPr lang="en-US" sz="1600" dirty="0" err="1"/>
              <a:t>Splawa</a:t>
            </a:r>
            <a:r>
              <a:rPr lang="en-US" sz="1600" dirty="0"/>
              <a:t> </a:t>
            </a:r>
            <a:r>
              <a:rPr lang="ru-RU" sz="1600" dirty="0"/>
              <a:t>- </a:t>
            </a:r>
            <a:r>
              <a:rPr lang="en-US" sz="1600" dirty="0" err="1"/>
              <a:t>Neyman</a:t>
            </a:r>
            <a:r>
              <a:rPr lang="ru-RU" sz="1600" dirty="0"/>
              <a:t>, </a:t>
            </a:r>
            <a:r>
              <a:rPr lang="en-US" sz="1600" dirty="0" err="1"/>
              <a:t>Egon</a:t>
            </a:r>
            <a:r>
              <a:rPr lang="en-US" sz="1600" dirty="0"/>
              <a:t> Sharpe Pearson</a:t>
            </a:r>
            <a:r>
              <a:rPr lang="ru-RU" sz="1600" dirty="0"/>
              <a:t>,</a:t>
            </a:r>
          </a:p>
          <a:p>
            <a:pPr lvl="0" algn="just"/>
            <a:r>
              <a:rPr lang="ru-RU" sz="1600" b="1" dirty="0" smtClean="0"/>
              <a:t>как </a:t>
            </a:r>
            <a:r>
              <a:rPr lang="en-US" sz="1600" b="1" dirty="0" err="1" smtClean="0"/>
              <a:t>склонность</a:t>
            </a:r>
            <a:r>
              <a:rPr lang="ru-RU" sz="1600" b="1" dirty="0" smtClean="0"/>
              <a:t> природы</a:t>
            </a:r>
            <a:r>
              <a:rPr lang="en-US" sz="1600" dirty="0" smtClean="0"/>
              <a:t>: </a:t>
            </a:r>
            <a:r>
              <a:rPr lang="en-US" sz="1600" dirty="0"/>
              <a:t>Karl </a:t>
            </a:r>
            <a:r>
              <a:rPr lang="en-US" sz="1600" dirty="0" err="1"/>
              <a:t>Raimund</a:t>
            </a:r>
            <a:r>
              <a:rPr lang="en-US" sz="1600" dirty="0"/>
              <a:t> Popper, David W. Miller, Ronald N. </a:t>
            </a:r>
            <a:r>
              <a:rPr lang="en-US" sz="1600" dirty="0" err="1"/>
              <a:t>Giere</a:t>
            </a:r>
            <a:r>
              <a:rPr lang="en-US" sz="1600" dirty="0"/>
              <a:t>, James Henry </a:t>
            </a:r>
            <a:r>
              <a:rPr lang="en-US" sz="1600" dirty="0" err="1"/>
              <a:t>Fetzer</a:t>
            </a:r>
            <a:r>
              <a:rPr lang="en-US" sz="1600" dirty="0"/>
              <a:t>,</a:t>
            </a:r>
            <a:endParaRPr lang="ru-RU" sz="1600" dirty="0"/>
          </a:p>
          <a:p>
            <a:pPr lvl="0" algn="just"/>
            <a:r>
              <a:rPr lang="ru-RU" sz="1600" b="1" dirty="0"/>
              <a:t>алгоритмическа</a:t>
            </a:r>
            <a:r>
              <a:rPr lang="ru-RU" sz="1600" dirty="0"/>
              <a:t>я: </a:t>
            </a:r>
            <a:r>
              <a:rPr lang="en-US" sz="1600" dirty="0"/>
              <a:t>Ray </a:t>
            </a:r>
            <a:r>
              <a:rPr lang="en-US" sz="1600" dirty="0" err="1"/>
              <a:t>Solomonoff</a:t>
            </a:r>
            <a:r>
              <a:rPr lang="ru-RU" sz="1600" dirty="0"/>
              <a:t>. </a:t>
            </a:r>
            <a:endParaRPr lang="ru-RU" sz="1600" dirty="0" smtClean="0"/>
          </a:p>
          <a:p>
            <a:pPr marL="0" lvl="0" indent="0" algn="just">
              <a:buNone/>
            </a:pPr>
            <a:r>
              <a:rPr lang="ru-RU" sz="1600" dirty="0"/>
              <a:t>Ч</a:t>
            </a:r>
            <a:r>
              <a:rPr lang="ru-RU" sz="1600" dirty="0" smtClean="0"/>
              <a:t>астотная интерпретация – интерпретация вероятности, принятая в неоклассической экономике. Правда, там, в отличие от оценки оперируют не с «наиболее вероятными» величинами (типа моды), а с первыми моментами распределения – математическими ожиданиями. И, при этом, делают вил, что остальные моменты распределения отсутствуют, т.е. делают вид, что распределение случайной величины сводится к её математическому ожиданию и, стало быть, эквивалентно определённому числу, равному математическому ожиданию этого числа. </a:t>
            </a:r>
            <a:endParaRPr lang="ru-RU" sz="1600" dirty="0"/>
          </a:p>
          <a:p>
            <a:pPr marL="0" indent="0" algn="just">
              <a:buNone/>
            </a:pPr>
            <a:r>
              <a:rPr lang="ru-RU" sz="1600" dirty="0" smtClean="0"/>
              <a:t>Тут проблема та же, что и в дилемме «измерение» / «оценка» или, что ещё более существенно – дедукция / индукция.</a:t>
            </a:r>
          </a:p>
          <a:p>
            <a:pPr marL="0" indent="0" algn="just">
              <a:buNone/>
            </a:pPr>
            <a:r>
              <a:rPr lang="ru-RU" sz="1600" dirty="0" smtClean="0"/>
              <a:t>Частотная интерпретация вероятности – физическая вероятность. Относится к истинным физическим величинам и описывает ошибку, но не неопределённость.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1586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3. Классификация вероятностей </a:t>
            </a:r>
            <a:r>
              <a:rPr lang="ru-RU" b="1" dirty="0" smtClean="0"/>
              <a:t>(3)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 algn="just">
              <a:buNone/>
            </a:pPr>
            <a:r>
              <a:rPr lang="ru-RU" b="1" dirty="0"/>
              <a:t>Доказательственные (</a:t>
            </a:r>
            <a:r>
              <a:rPr lang="ru-RU" b="1" dirty="0" err="1"/>
              <a:t>evidential</a:t>
            </a:r>
            <a:r>
              <a:rPr lang="ru-RU" b="1" dirty="0"/>
              <a:t>) вероятности, также называемые субъективными или байесовскими вероятностями, связаны с человеческими агентами и их верованиями: </a:t>
            </a:r>
            <a:endParaRPr lang="ru-RU" dirty="0"/>
          </a:p>
          <a:p>
            <a:pPr lvl="0" algn="just"/>
            <a:r>
              <a:rPr lang="ru-RU" b="1" dirty="0"/>
              <a:t>эпистемологическая или индуктивная</a:t>
            </a:r>
            <a:r>
              <a:rPr lang="en-US" dirty="0"/>
              <a:t>: Reverend Thomas Bayes, Pierre Simon Laplace, </a:t>
            </a:r>
            <a:r>
              <a:rPr lang="en-US" b="1" u="sng" dirty="0"/>
              <a:t>Frank </a:t>
            </a:r>
            <a:r>
              <a:rPr lang="en-US" b="1" u="sng" dirty="0" err="1"/>
              <a:t>Hyneman</a:t>
            </a:r>
            <a:r>
              <a:rPr lang="en-US" b="1" u="sng" dirty="0"/>
              <a:t> Knight</a:t>
            </a:r>
            <a:r>
              <a:rPr lang="en-US" dirty="0"/>
              <a:t>, Richard </a:t>
            </a:r>
            <a:r>
              <a:rPr lang="en-US" dirty="0" err="1"/>
              <a:t>Threlkeld</a:t>
            </a:r>
            <a:r>
              <a:rPr lang="en-US" dirty="0"/>
              <a:t> Cox,</a:t>
            </a:r>
            <a:endParaRPr lang="ru-RU" dirty="0"/>
          </a:p>
          <a:p>
            <a:pPr lvl="0" algn="just"/>
            <a:r>
              <a:rPr lang="ru-RU" b="1" dirty="0"/>
              <a:t>логическая</a:t>
            </a:r>
            <a:r>
              <a:rPr lang="en-US" dirty="0"/>
              <a:t>: </a:t>
            </a:r>
            <a:r>
              <a:rPr lang="en-US" b="1" u="sng" dirty="0"/>
              <a:t>John Maynard Keynes</a:t>
            </a:r>
            <a:r>
              <a:rPr lang="en-US" dirty="0"/>
              <a:t>, Rudolf </a:t>
            </a:r>
            <a:r>
              <a:rPr lang="en-US" dirty="0" err="1"/>
              <a:t>Carnap</a:t>
            </a:r>
            <a:r>
              <a:rPr lang="en-US" dirty="0"/>
              <a:t>,</a:t>
            </a:r>
            <a:endParaRPr lang="ru-RU" dirty="0"/>
          </a:p>
          <a:p>
            <a:pPr lvl="0" algn="just"/>
            <a:r>
              <a:rPr lang="ru-RU" b="1" dirty="0"/>
              <a:t>субъективна</a:t>
            </a:r>
            <a:r>
              <a:rPr lang="ru-RU" dirty="0"/>
              <a:t>я</a:t>
            </a:r>
            <a:r>
              <a:rPr lang="en-US" dirty="0"/>
              <a:t>: </a:t>
            </a:r>
            <a:r>
              <a:rPr lang="en-US" b="1" u="sng" dirty="0"/>
              <a:t>Frank </a:t>
            </a:r>
            <a:r>
              <a:rPr lang="en-US" b="1" u="sng" dirty="0" err="1"/>
              <a:t>Plumpton</a:t>
            </a:r>
            <a:r>
              <a:rPr lang="en-US" b="1" u="sng" dirty="0"/>
              <a:t> Ramsey</a:t>
            </a:r>
            <a:r>
              <a:rPr lang="en-US" dirty="0"/>
              <a:t>, Bruno de </a:t>
            </a:r>
            <a:r>
              <a:rPr lang="en-US" dirty="0" err="1"/>
              <a:t>Finetti</a:t>
            </a:r>
            <a:r>
              <a:rPr lang="en-US" dirty="0"/>
              <a:t>, Leonard Jimmie Savage, Francis John </a:t>
            </a:r>
            <a:r>
              <a:rPr lang="en-US" dirty="0" err="1"/>
              <a:t>Anscombe</a:t>
            </a:r>
            <a:r>
              <a:rPr lang="en-US" dirty="0"/>
              <a:t>, Israel Robert John </a:t>
            </a:r>
            <a:r>
              <a:rPr lang="en-US" dirty="0" err="1"/>
              <a:t>Aumann</a:t>
            </a:r>
            <a:r>
              <a:rPr lang="en-US" dirty="0"/>
              <a:t>, </a:t>
            </a:r>
            <a:r>
              <a:rPr lang="en-US" b="1" u="sng" dirty="0"/>
              <a:t>Daniel </a:t>
            </a:r>
            <a:r>
              <a:rPr lang="en-US" b="1" u="sng" dirty="0" err="1"/>
              <a:t>Kahneman</a:t>
            </a:r>
            <a:r>
              <a:rPr lang="en-US" b="1" u="sng" dirty="0"/>
              <a:t> </a:t>
            </a:r>
            <a:r>
              <a:rPr lang="ru-RU" b="1" u="sng" dirty="0"/>
              <a:t>и</a:t>
            </a:r>
            <a:r>
              <a:rPr lang="en-US" b="1" u="sng" dirty="0"/>
              <a:t> Amos </a:t>
            </a:r>
            <a:r>
              <a:rPr lang="en-US" b="1" u="sng" dirty="0" err="1"/>
              <a:t>Tversky</a:t>
            </a:r>
            <a:r>
              <a:rPr lang="en-US" dirty="0"/>
              <a:t>,</a:t>
            </a:r>
            <a:endParaRPr lang="ru-RU" dirty="0"/>
          </a:p>
          <a:p>
            <a:pPr lvl="0" algn="just"/>
            <a:r>
              <a:rPr lang="ru-RU" b="1" dirty="0"/>
              <a:t>интуитивная</a:t>
            </a:r>
            <a:r>
              <a:rPr lang="en-US" dirty="0"/>
              <a:t>: Bernard Osgood </a:t>
            </a:r>
            <a:r>
              <a:rPr lang="en-US" dirty="0" err="1"/>
              <a:t>Koopman</a:t>
            </a:r>
            <a:r>
              <a:rPr lang="en-US" dirty="0"/>
              <a:t>, Irvin John Good, </a:t>
            </a:r>
            <a:r>
              <a:rPr lang="en-US" b="1" u="sng" dirty="0"/>
              <a:t>George Lennox Sharman Shackle</a:t>
            </a:r>
            <a:r>
              <a:rPr lang="en-US" u="sng" dirty="0"/>
              <a:t>, </a:t>
            </a:r>
            <a:r>
              <a:rPr lang="en-US" b="1" u="sng" dirty="0"/>
              <a:t>Kenneth Joseph Arrow </a:t>
            </a:r>
            <a:r>
              <a:rPr lang="ru-RU" b="1" u="sng" dirty="0"/>
              <a:t>и</a:t>
            </a:r>
            <a:r>
              <a:rPr lang="en-US" b="1" u="sng" dirty="0"/>
              <a:t> Gerard Debreu</a:t>
            </a:r>
            <a:r>
              <a:rPr lang="en-US" dirty="0"/>
              <a:t>, Edi </a:t>
            </a:r>
            <a:r>
              <a:rPr lang="en-US" dirty="0" err="1"/>
              <a:t>Karni</a:t>
            </a:r>
            <a:r>
              <a:rPr lang="en-US" dirty="0"/>
              <a:t>,</a:t>
            </a:r>
            <a:endParaRPr lang="ru-RU" dirty="0"/>
          </a:p>
          <a:p>
            <a:pPr lvl="0" algn="just"/>
            <a:r>
              <a:rPr lang="ru-RU" b="1" dirty="0"/>
              <a:t>байесовская</a:t>
            </a:r>
            <a:r>
              <a:rPr lang="en-US" dirty="0"/>
              <a:t>: Edwin Thompson Jaynes, Jose Miguel Bernardo,</a:t>
            </a:r>
            <a:endParaRPr lang="ru-RU" dirty="0"/>
          </a:p>
          <a:p>
            <a:pPr lvl="0" algn="just"/>
            <a:r>
              <a:rPr lang="ru-RU" b="1" dirty="0"/>
              <a:t>информационно – рационалистическая</a:t>
            </a:r>
            <a:r>
              <a:rPr lang="ru-RU" dirty="0"/>
              <a:t>: </a:t>
            </a:r>
            <a:r>
              <a:rPr lang="en-US" b="1" u="sng" dirty="0"/>
              <a:t>John Charles </a:t>
            </a:r>
            <a:r>
              <a:rPr lang="en-US" b="1" u="sng" dirty="0" err="1"/>
              <a:t>Harsanyi</a:t>
            </a:r>
            <a:r>
              <a:rPr lang="ru-RU" dirty="0"/>
              <a:t>,</a:t>
            </a:r>
          </a:p>
          <a:p>
            <a:pPr lvl="0" algn="just"/>
            <a:r>
              <a:rPr lang="ru-RU" b="1" dirty="0"/>
              <a:t>неточная</a:t>
            </a:r>
            <a:r>
              <a:rPr lang="en-US" b="1" dirty="0"/>
              <a:t> (imprecise</a:t>
            </a:r>
            <a:r>
              <a:rPr lang="en-US" b="1" dirty="0" smtClean="0"/>
              <a:t>)</a:t>
            </a:r>
            <a:r>
              <a:rPr lang="ru-RU" b="1" dirty="0" smtClean="0"/>
              <a:t> </a:t>
            </a:r>
            <a:r>
              <a:rPr lang="en-US" dirty="0" smtClean="0"/>
              <a:t>: </a:t>
            </a:r>
            <a:r>
              <a:rPr lang="en-US" dirty="0"/>
              <a:t>Peter </a:t>
            </a:r>
            <a:r>
              <a:rPr lang="en-US" dirty="0" err="1"/>
              <a:t>Walley</a:t>
            </a:r>
            <a:r>
              <a:rPr lang="en-US" dirty="0"/>
              <a:t>, </a:t>
            </a:r>
            <a:r>
              <a:rPr lang="en-US" dirty="0" err="1"/>
              <a:t>Gert</a:t>
            </a:r>
            <a:r>
              <a:rPr lang="en-US" dirty="0"/>
              <a:t> de </a:t>
            </a:r>
            <a:r>
              <a:rPr lang="en-US" dirty="0" err="1"/>
              <a:t>Cooman</a:t>
            </a:r>
            <a:r>
              <a:rPr lang="en-US" dirty="0"/>
              <a:t>, Arnold </a:t>
            </a:r>
            <a:r>
              <a:rPr lang="en-US" dirty="0" err="1"/>
              <a:t>Neumaier</a:t>
            </a:r>
            <a:r>
              <a:rPr lang="en-US" dirty="0" smtClean="0"/>
              <a:t>.</a:t>
            </a:r>
            <a:endParaRPr lang="ru-RU" dirty="0" smtClean="0"/>
          </a:p>
          <a:p>
            <a:pPr marL="0" lvl="0" indent="0" algn="just">
              <a:buNone/>
            </a:pPr>
            <a:r>
              <a:rPr lang="ru-RU" dirty="0" smtClean="0"/>
              <a:t>Подчёркнуты экономисты, практически все – Нобелевские Лауреаты. Остальные – философы и математики. Причём все – выдающиеся.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4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3. Классификация </a:t>
            </a:r>
            <a:r>
              <a:rPr lang="ru-RU" b="1" dirty="0" smtClean="0"/>
              <a:t>вероятностей (4)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851307"/>
              </p:ext>
            </p:extLst>
          </p:nvPr>
        </p:nvGraphicFramePr>
        <p:xfrm>
          <a:off x="457200" y="1600200"/>
          <a:ext cx="82296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Дедукция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Индукция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Измерение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Оценка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Результату может быть присуща ошибка по разным</a:t>
                      </a:r>
                      <a:r>
                        <a:rPr lang="ru-RU" sz="2000" b="1" baseline="0" dirty="0" smtClean="0"/>
                        <a:t> причинам (некомпетентность, аппаратная, методическая и т.д.)</a:t>
                      </a:r>
                      <a:endParaRPr lang="ru-RU" sz="2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Результату изначально присуща принципиально неустранимая неопределённость, неоднозначность, проблематичность и т.д.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Физическая вероятность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Доказательственная вероятность. </a:t>
                      </a:r>
                    </a:p>
                    <a:p>
                      <a:pPr algn="ctr"/>
                      <a:r>
                        <a:rPr lang="ru-RU" sz="2000" b="1" dirty="0" smtClean="0"/>
                        <a:t>И даже не суть, какую из интерпретаций брать за основу,</a:t>
                      </a:r>
                      <a:r>
                        <a:rPr lang="ru-RU" sz="2000" b="1" baseline="0" dirty="0" smtClean="0"/>
                        <a:t> там разделение (по крайней мере, между основными интерпретациями) довольно условное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386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3</a:t>
            </a:r>
            <a:r>
              <a:rPr lang="ru-RU" b="1" dirty="0" smtClean="0"/>
              <a:t>. </a:t>
            </a:r>
            <a:r>
              <a:rPr lang="ru-RU" b="1" dirty="0"/>
              <a:t>Классификация вероятностей </a:t>
            </a:r>
            <a:r>
              <a:rPr lang="ru-RU" b="1" dirty="0" smtClean="0"/>
              <a:t>(5)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/>
              <a:t>II</a:t>
            </a:r>
            <a:r>
              <a:rPr lang="ru-RU" b="1" dirty="0" smtClean="0"/>
              <a:t>. Логическая классификация вероятностей – проще и легче для понимания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3"/>
            <a:ext cx="7920880" cy="35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67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3</a:t>
            </a:r>
            <a:r>
              <a:rPr lang="ru-RU" b="1" dirty="0"/>
              <a:t>. Классификация вероятностей </a:t>
            </a:r>
            <a:r>
              <a:rPr lang="ru-RU" b="1" dirty="0" smtClean="0"/>
              <a:t>(6)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 smtClean="0"/>
              <a:t>«</a:t>
            </a:r>
            <a:r>
              <a:rPr lang="ru-RU" sz="2200" dirty="0" err="1" smtClean="0"/>
              <a:t>Интерсубъектную</a:t>
            </a:r>
            <a:r>
              <a:rPr lang="ru-RU" sz="2200" dirty="0" smtClean="0"/>
              <a:t> вероятность» (которую мы далее принимаем за основу) ввёл Дж. М. </a:t>
            </a:r>
            <a:r>
              <a:rPr lang="ru-RU" sz="2200" dirty="0" err="1" smtClean="0"/>
              <a:t>Кейнс</a:t>
            </a:r>
            <a:r>
              <a:rPr lang="ru-RU" sz="2200" dirty="0" smtClean="0"/>
              <a:t> в «Трактате о вероятности». </a:t>
            </a:r>
          </a:p>
          <a:p>
            <a:pPr marL="0" indent="0" algn="just">
              <a:buNone/>
            </a:pPr>
            <a:r>
              <a:rPr lang="ru-RU" sz="2200" dirty="0"/>
              <a:t>Е</a:t>
            </a:r>
            <a:r>
              <a:rPr lang="ru-RU" sz="2200" dirty="0" smtClean="0"/>
              <a:t>сли представлены доказательства подтверждающие некоторое утверждение, то это утверждение утрачивает признаки субъективности, т.е. существует вне субъекта, который это утверждение сформулировал. </a:t>
            </a:r>
          </a:p>
          <a:p>
            <a:pPr marL="0" indent="0" algn="just">
              <a:buNone/>
            </a:pPr>
            <a:r>
              <a:rPr lang="ru-RU" sz="2200" dirty="0" smtClean="0"/>
              <a:t>Существенно, что при этом могут существовать и доказательства, противоречащие этому утверждению. Собственно, об этом же писал ранее преподобный Томас Байес.</a:t>
            </a:r>
          </a:p>
          <a:p>
            <a:pPr marL="0" indent="0" algn="just">
              <a:buNone/>
            </a:pPr>
            <a:r>
              <a:rPr lang="ru-RU" sz="2200" dirty="0" smtClean="0"/>
              <a:t>Результат – и есть эта самая неопределённость в широком её понимании. </a:t>
            </a:r>
          </a:p>
          <a:p>
            <a:pPr marL="0" indent="0" algn="just">
              <a:buNone/>
            </a:pPr>
            <a:r>
              <a:rPr lang="ru-RU" sz="2200" dirty="0" smtClean="0"/>
              <a:t>Уточним далее.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96218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4. Неопределённость </a:t>
            </a:r>
            <a:r>
              <a:rPr lang="ru-RU" sz="3200" b="1" dirty="0"/>
              <a:t>и риск в неоклассической (ортодоксальной) экономической </a:t>
            </a:r>
            <a:r>
              <a:rPr lang="ru-RU" sz="3200" b="1" dirty="0" smtClean="0"/>
              <a:t>традиции (1)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В неоклассической </a:t>
            </a:r>
            <a:r>
              <a:rPr lang="ru-RU" sz="2000" dirty="0" smtClean="0"/>
              <a:t>экономической традиции </a:t>
            </a:r>
            <a:r>
              <a:rPr lang="ru-RU" sz="2000" dirty="0"/>
              <a:t>различие между риском и неопределенностью элементарно игнорируется, и эти термины обычно используются в качестве синонимов, как, например, в теории ожидаемой полезности. </a:t>
            </a:r>
          </a:p>
          <a:p>
            <a:pPr marL="0" indent="0" algn="just">
              <a:buNone/>
            </a:pPr>
            <a:r>
              <a:rPr lang="ru-RU" sz="2000" dirty="0"/>
              <a:t>При этом экономическая среда характеризуется эргодичностью, т.е. в такой среде прошлое, настоящее и будущее могут быть описаны одной и той же функцией вероятностных распределений По сути, время сводится к пространству, в том смысле, что возможны движения из одного состояния времени (места пространства) в другое в любых направлениях. отсюда следует, в частности, что, </a:t>
            </a:r>
          </a:p>
          <a:p>
            <a:pPr algn="just"/>
            <a:r>
              <a:rPr lang="ru-RU" sz="2000" dirty="0"/>
              <a:t>во-первых, прошлое не сковывает людей оковами необратимости; </a:t>
            </a:r>
          </a:p>
          <a:p>
            <a:pPr algn="just"/>
            <a:r>
              <a:rPr lang="ru-RU" sz="2000" dirty="0"/>
              <a:t>во-вторых, люди могут предсказывать будущее либо достоверно, либо </a:t>
            </a:r>
            <a:r>
              <a:rPr lang="ru-RU" sz="2000" dirty="0" smtClean="0"/>
              <a:t>используя </a:t>
            </a:r>
            <a:r>
              <a:rPr lang="ru-RU" sz="2000" dirty="0"/>
              <a:t>методы теории вероятности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r>
              <a:rPr lang="ru-RU" sz="2000" dirty="0" smtClean="0"/>
              <a:t>В здравом уме этому можно верить? 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974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/>
              <a:t>4. Неопределённость и риск в неоклассической (ортодоксальной) экономической традиции </a:t>
            </a:r>
            <a:r>
              <a:rPr lang="ru-RU" sz="3200" b="1" dirty="0" smtClean="0"/>
              <a:t>(2)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/>
              <a:t>Более того, по утверждению Нобелевского Лауреата </a:t>
            </a:r>
            <a:r>
              <a:rPr lang="ru-RU" dirty="0" err="1" smtClean="0"/>
              <a:t>суперортодокса</a:t>
            </a:r>
            <a:r>
              <a:rPr lang="ru-RU" dirty="0" smtClean="0"/>
              <a:t> Роберта </a:t>
            </a:r>
            <a:r>
              <a:rPr lang="ru-RU" dirty="0"/>
              <a:t>Лукаса, экономика, которая не способна давать математически точные рекомендации, никому не нужна.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Одно </a:t>
            </a:r>
            <a:r>
              <a:rPr lang="ru-RU" dirty="0"/>
              <a:t>время даже делались попытки проведения аналогии между экономикой и физикой,  т.е. попытки распространения физических законов на экономику.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Из </a:t>
            </a:r>
            <a:r>
              <a:rPr lang="ru-RU" dirty="0"/>
              <a:t>этой же области и знаменитая гипотеза рациональных </a:t>
            </a:r>
            <a:r>
              <a:rPr lang="ru-RU" dirty="0" smtClean="0"/>
              <a:t>ожиданий Джона </a:t>
            </a:r>
            <a:r>
              <a:rPr lang="ru-RU" dirty="0" err="1" smtClean="0"/>
              <a:t>Мута</a:t>
            </a:r>
            <a:r>
              <a:rPr lang="ru-RU" dirty="0" smtClean="0"/>
              <a:t>, </a:t>
            </a:r>
            <a:r>
              <a:rPr lang="ru-RU" dirty="0"/>
              <a:t>легко и незаметно преобразованная из «гипотезы» в «теорию».</a:t>
            </a:r>
          </a:p>
        </p:txBody>
      </p:sp>
    </p:spTree>
    <p:extLst>
      <p:ext uri="{BB962C8B-B14F-4D97-AF65-F5344CB8AC3E}">
        <p14:creationId xmlns:p14="http://schemas.microsoft.com/office/powerpoint/2010/main" val="359627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5. </a:t>
            </a:r>
            <a:r>
              <a:rPr lang="ru-RU" sz="2800" b="1" dirty="0"/>
              <a:t>Неопределённость и риск в </a:t>
            </a:r>
            <a:r>
              <a:rPr lang="ru-RU" sz="2800" b="1" dirty="0" err="1" smtClean="0"/>
              <a:t>посткейнсианской</a:t>
            </a:r>
            <a:r>
              <a:rPr lang="ru-RU" sz="2800" b="1" dirty="0" smtClean="0"/>
              <a:t> </a:t>
            </a:r>
            <a:r>
              <a:rPr lang="ru-RU" sz="2800" b="1" dirty="0"/>
              <a:t>экономической традиции </a:t>
            </a:r>
            <a:r>
              <a:rPr lang="ru-RU" sz="2800" b="1" dirty="0" smtClean="0"/>
              <a:t>(1)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700" dirty="0"/>
              <a:t>Впервые идея о разграничении между неопределенностью и риском была выдвинута Фрэнком </a:t>
            </a:r>
            <a:r>
              <a:rPr lang="ru-RU" sz="1700" dirty="0" err="1"/>
              <a:t>Найтом</a:t>
            </a:r>
            <a:r>
              <a:rPr lang="ru-RU" sz="1700" dirty="0"/>
              <a:t> еще в 1921 году в его знаменитой книге «Риск, неопределенность и прибыль». </a:t>
            </a:r>
            <a:r>
              <a:rPr lang="ru-RU" sz="1700" dirty="0" smtClean="0"/>
              <a:t>Она широко доступна и всемирно признана.</a:t>
            </a:r>
            <a:endParaRPr lang="ru-RU" sz="1700" dirty="0"/>
          </a:p>
          <a:p>
            <a:pPr marL="0" indent="0" algn="just">
              <a:buNone/>
            </a:pPr>
            <a:r>
              <a:rPr lang="ru-RU" sz="1700" dirty="0" smtClean="0"/>
              <a:t>«Книга </a:t>
            </a:r>
            <a:r>
              <a:rPr lang="ru-RU" sz="1700" dirty="0" err="1" smtClean="0"/>
              <a:t>Найта</a:t>
            </a:r>
            <a:r>
              <a:rPr lang="ru-RU" sz="1700" dirty="0" smtClean="0"/>
              <a:t> </a:t>
            </a:r>
            <a:r>
              <a:rPr lang="ru-RU" sz="1700" dirty="0"/>
              <a:t>отвечает на уникальный вопрос особого рода риска – </a:t>
            </a:r>
            <a:r>
              <a:rPr lang="ru-RU" sz="1700" b="1" dirty="0"/>
              <a:t>не страхуемой неопределенности</a:t>
            </a:r>
            <a:r>
              <a:rPr lang="ru-RU" sz="1700" dirty="0"/>
              <a:t>, который отыгрывает основную роль в феномене предпринимательской </a:t>
            </a:r>
            <a:r>
              <a:rPr lang="ru-RU" sz="1700" dirty="0" smtClean="0"/>
              <a:t>прибыли» (из аннотации </a:t>
            </a:r>
            <a:r>
              <a:rPr lang="ru-RU" sz="1700" dirty="0" smtClean="0"/>
              <a:t>русского перевода</a:t>
            </a:r>
            <a:r>
              <a:rPr lang="ru-RU" sz="1700" dirty="0" smtClean="0"/>
              <a:t>).</a:t>
            </a:r>
            <a:r>
              <a:rPr lang="ru-RU" sz="1700" dirty="0"/>
              <a:t> </a:t>
            </a:r>
            <a:endParaRPr lang="ru-RU" sz="1700" dirty="0" smtClean="0"/>
          </a:p>
          <a:p>
            <a:pPr marL="0" indent="0" algn="just">
              <a:buNone/>
            </a:pPr>
            <a:r>
              <a:rPr lang="ru-RU" sz="1700" dirty="0"/>
              <a:t>Т</a:t>
            </a:r>
            <a:r>
              <a:rPr lang="ru-RU" sz="1700" dirty="0" smtClean="0"/>
              <a:t>еперь вопрос «от Фрэнка </a:t>
            </a:r>
            <a:r>
              <a:rPr lang="ru-RU" sz="1700" dirty="0" err="1" smtClean="0"/>
              <a:t>Найта</a:t>
            </a:r>
            <a:r>
              <a:rPr lang="ru-RU" sz="1700" dirty="0" smtClean="0"/>
              <a:t>»: Та неопределённость, о которой идёт речь в оценке стоимости страхуема? Есть такой вид страхования?</a:t>
            </a:r>
          </a:p>
          <a:p>
            <a:pPr marL="0" indent="0" algn="just">
              <a:buNone/>
            </a:pPr>
            <a:r>
              <a:rPr lang="ru-RU" sz="1700" dirty="0" smtClean="0"/>
              <a:t>Напомню, что страховым (страхуемым) риск « … является </a:t>
            </a:r>
            <a:r>
              <a:rPr lang="ru-RU" sz="1700" dirty="0"/>
              <a:t>предполагаемое событие, на случай наступления которого проводится </a:t>
            </a:r>
            <a:r>
              <a:rPr lang="ru-RU" sz="1700" dirty="0" smtClean="0"/>
              <a:t>страхование. </a:t>
            </a:r>
            <a:r>
              <a:rPr lang="ru-RU" sz="1700" b="1" dirty="0" smtClean="0"/>
              <a:t>Событие</a:t>
            </a:r>
            <a:r>
              <a:rPr lang="ru-RU" sz="1700" b="1" dirty="0"/>
              <a:t>, рассматриваемое в качестве страхового риска, должно обладать признаками </a:t>
            </a:r>
            <a:r>
              <a:rPr lang="ru-RU" sz="1700" b="1" u="sng" dirty="0"/>
              <a:t>вероятности и случайности его </a:t>
            </a:r>
            <a:r>
              <a:rPr lang="ru-RU" sz="1700" b="1" u="sng" dirty="0" smtClean="0"/>
              <a:t>наступления</a:t>
            </a:r>
            <a:r>
              <a:rPr lang="ru-RU" sz="1700" dirty="0" smtClean="0"/>
              <a:t>». (из ФЗ «Об организации страхового дела …».</a:t>
            </a:r>
          </a:p>
          <a:p>
            <a:pPr marL="0" indent="0" algn="just">
              <a:buNone/>
            </a:pPr>
            <a:r>
              <a:rPr lang="ru-RU" sz="1700" dirty="0" smtClean="0"/>
              <a:t>Если кто-либо попробует застраховать не продажу объекта оценки по рыночной стоимости, то страховщики реально «покрутят пальцем у виска». </a:t>
            </a:r>
            <a:r>
              <a:rPr lang="ru-RU" sz="1700" b="1" dirty="0" smtClean="0"/>
              <a:t>Это подход и фактическое мнение рынка во всём мире к вопросу прежде всего СЛУЧАЙНОСТИ рыночной стоимости.</a:t>
            </a:r>
          </a:p>
        </p:txBody>
      </p:sp>
    </p:spTree>
    <p:extLst>
      <p:ext uri="{BB962C8B-B14F-4D97-AF65-F5344CB8AC3E}">
        <p14:creationId xmlns:p14="http://schemas.microsoft.com/office/powerpoint/2010/main" val="266693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5. Неопределённость и риск в </a:t>
            </a:r>
            <a:r>
              <a:rPr lang="ru-RU" sz="2800" b="1" dirty="0" err="1" smtClean="0"/>
              <a:t>посткейнсианской</a:t>
            </a:r>
            <a:r>
              <a:rPr lang="ru-RU" sz="2800" b="1" dirty="0" smtClean="0"/>
              <a:t> экономической </a:t>
            </a:r>
            <a:r>
              <a:rPr lang="ru-RU" sz="2800" b="1" dirty="0"/>
              <a:t>традиции </a:t>
            </a:r>
            <a:r>
              <a:rPr lang="ru-RU" sz="2800" b="1" dirty="0" smtClean="0"/>
              <a:t>(2)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Дж. М. </a:t>
            </a:r>
            <a:r>
              <a:rPr lang="ru-RU" sz="1800" dirty="0" err="1"/>
              <a:t>Кейнс</a:t>
            </a:r>
            <a:r>
              <a:rPr lang="ru-RU" sz="1800" dirty="0"/>
              <a:t> в «Общей теории занятости» (1937 </a:t>
            </a:r>
            <a:r>
              <a:rPr lang="ru-RU" sz="1800" dirty="0" smtClean="0"/>
              <a:t>год, статья, дающая некоторые разъяснения в его главному труду «Общая теория занятости, процента и денег», 1936г.) </a:t>
            </a:r>
            <a:r>
              <a:rPr lang="ru-RU" sz="1800" dirty="0"/>
              <a:t>дал провёл следующее разделение между риском и неопределённостью: </a:t>
            </a:r>
          </a:p>
          <a:p>
            <a:pPr marL="0" indent="0" algn="just">
              <a:buNone/>
            </a:pPr>
            <a:r>
              <a:rPr lang="ru-RU" sz="1800" dirty="0"/>
              <a:t> </a:t>
            </a:r>
            <a:r>
              <a:rPr lang="ru-RU" sz="1800" i="1" dirty="0" smtClean="0"/>
              <a:t>«… </a:t>
            </a:r>
            <a:r>
              <a:rPr lang="ru-RU" sz="1800" i="1" dirty="0"/>
              <a:t>под </a:t>
            </a:r>
            <a:r>
              <a:rPr lang="ru-RU" sz="1800" b="1" i="1" dirty="0"/>
              <a:t>«неопределенным» знанием</a:t>
            </a:r>
            <a:r>
              <a:rPr lang="ru-RU" sz="1800" i="1" dirty="0"/>
              <a:t> я не имею в виду просто разграничение между тем, что известно наверняка, и тем, что лишь вероятно. В этом смысле игра в рулетку или выигрыш в лотерею не является примером неопределенности; ожидаемая продолжительность жизни также является лишь в незначительно степени неопределенной». </a:t>
            </a:r>
            <a:r>
              <a:rPr lang="ru-RU" sz="1800" i="1" dirty="0" smtClean="0"/>
              <a:t> </a:t>
            </a:r>
            <a:r>
              <a:rPr lang="ru-RU" sz="1800" dirty="0" smtClean="0"/>
              <a:t>Это про соотношение определённости и риска. 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i="1" dirty="0"/>
              <a:t>«Я употребляю этот термин в том смысле, в каком неопределенными являются перспектива войны в Европе, или цена на медь и ставка процента через двадцать лет, или устаревание нового изобретения, или положение владельцев частного богатства в социальной системе 1970 года. </a:t>
            </a:r>
            <a:r>
              <a:rPr lang="ru-RU" sz="1800" i="1" dirty="0" smtClean="0"/>
              <a:t>Не </a:t>
            </a:r>
            <a:r>
              <a:rPr lang="ru-RU" sz="1800" i="1" dirty="0"/>
              <a:t>существует научной основы для вычисления какой-либо вероятности этих событий. </a:t>
            </a:r>
            <a:r>
              <a:rPr lang="ru-RU" sz="1800" b="1" i="1" dirty="0"/>
              <a:t>Мы этого просто не знаем</a:t>
            </a:r>
            <a:r>
              <a:rPr lang="ru-RU" sz="1800" i="1" dirty="0" smtClean="0"/>
              <a:t>». </a:t>
            </a:r>
            <a:r>
              <a:rPr lang="ru-RU" sz="1800" dirty="0"/>
              <a:t> </a:t>
            </a:r>
            <a:r>
              <a:rPr lang="ru-RU" sz="1800" dirty="0" smtClean="0"/>
              <a:t>А это про собственно неопределённость.</a:t>
            </a:r>
          </a:p>
          <a:p>
            <a:pPr marL="0" indent="0" algn="just">
              <a:buNone/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58706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5. Неопределённость и риск в </a:t>
            </a:r>
            <a:r>
              <a:rPr lang="ru-RU" sz="2800" b="1" dirty="0" err="1" smtClean="0"/>
              <a:t>посткейнсианской</a:t>
            </a:r>
            <a:r>
              <a:rPr lang="ru-RU" sz="2800" b="1" dirty="0" smtClean="0"/>
              <a:t> </a:t>
            </a:r>
            <a:r>
              <a:rPr lang="ru-RU" sz="2800" b="1" dirty="0"/>
              <a:t>экономической традиции </a:t>
            </a:r>
            <a:r>
              <a:rPr lang="ru-RU" sz="2800" b="1" dirty="0" smtClean="0"/>
              <a:t>(3)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Таким образом, в условиях неопределённости мы не знаем ни количества возможных исходов, ни вероятностей наступления каждого из них. </a:t>
            </a:r>
            <a:r>
              <a:rPr lang="ru-RU" dirty="0" smtClean="0"/>
              <a:t>Не удивительно, что страховать события в таких условиях страховщики не будут.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В этом плане неопределенность </a:t>
            </a:r>
            <a:r>
              <a:rPr lang="ru-RU" dirty="0" smtClean="0"/>
              <a:t>кардинально отличается </a:t>
            </a:r>
            <a:r>
              <a:rPr lang="ru-RU" dirty="0"/>
              <a:t>от риска, при котором будущее можно описать при помощи вероятностных распределений, поскольку известны и количества исходов, и вероятности наступления каждого из </a:t>
            </a:r>
            <a:r>
              <a:rPr lang="ru-RU" dirty="0" smtClean="0"/>
              <a:t>них (физическая интерпретация вероятности). </a:t>
            </a:r>
          </a:p>
          <a:p>
            <a:pPr marL="0" indent="0" algn="just">
              <a:buNone/>
            </a:pPr>
            <a:r>
              <a:rPr lang="ru-RU" dirty="0" smtClean="0"/>
              <a:t>Оговоримся, что здесь мы употребляем термин «риск» в том смысле, в котором он употребляется в экономике, а не в том, в котором он употребляется в документах </a:t>
            </a:r>
            <a:r>
              <a:rPr lang="en-US" dirty="0" smtClean="0"/>
              <a:t>RICS</a:t>
            </a:r>
            <a:r>
              <a:rPr lang="ru-RU" dirty="0" smtClean="0"/>
              <a:t>, где «неопределённость» – это то, что связано со значением рыночной стоимости на дату оценки, а «риск» – это то, что связано с отклонением цены будущей сделки от этой самой рыночной стоимости.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992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5. Неопределённость и риск в </a:t>
            </a:r>
            <a:r>
              <a:rPr lang="ru-RU" sz="2800" b="1" dirty="0" err="1" smtClean="0"/>
              <a:t>посткейнсианской</a:t>
            </a:r>
            <a:r>
              <a:rPr lang="ru-RU" sz="2800" b="1" dirty="0" smtClean="0"/>
              <a:t> </a:t>
            </a:r>
            <a:r>
              <a:rPr lang="ru-RU" sz="2800" b="1" dirty="0"/>
              <a:t>экономической традиции </a:t>
            </a:r>
            <a:r>
              <a:rPr lang="ru-RU" sz="2800" b="1" dirty="0" smtClean="0"/>
              <a:t>(4)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/>
              <a:t>Последователи </a:t>
            </a:r>
            <a:r>
              <a:rPr lang="ru-RU" sz="2800" dirty="0" err="1"/>
              <a:t>Кейнса</a:t>
            </a:r>
            <a:r>
              <a:rPr lang="ru-RU" sz="2800" dirty="0"/>
              <a:t> </a:t>
            </a:r>
            <a:r>
              <a:rPr lang="ru-RU" sz="2800" dirty="0" smtClean="0"/>
              <a:t>– </a:t>
            </a:r>
            <a:r>
              <a:rPr lang="ru-RU" sz="2800" dirty="0" err="1" smtClean="0"/>
              <a:t>посткейнсианцы</a:t>
            </a:r>
            <a:r>
              <a:rPr lang="ru-RU" sz="2800" dirty="0" smtClean="0"/>
              <a:t> (не путать с </a:t>
            </a:r>
            <a:r>
              <a:rPr lang="ru-RU" sz="2800" dirty="0" err="1" smtClean="0"/>
              <a:t>неокейнсианцами</a:t>
            </a:r>
            <a:r>
              <a:rPr lang="ru-RU" sz="2800" dirty="0" smtClean="0"/>
              <a:t>, что суть – неоклассики, только в профиль) </a:t>
            </a:r>
            <a:r>
              <a:rPr lang="ru-RU" sz="2800" dirty="0"/>
              <a:t>– пошли далее в конкретизации неопределённости.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Представляется</a:t>
            </a:r>
            <a:r>
              <a:rPr lang="ru-RU" sz="2800" dirty="0"/>
              <a:t>, что определение неопределённости </a:t>
            </a:r>
            <a:r>
              <a:rPr lang="ru-RU" sz="2800" dirty="0" err="1"/>
              <a:t>Кейнса</a:t>
            </a:r>
            <a:r>
              <a:rPr lang="ru-RU" sz="2800" dirty="0"/>
              <a:t> его последователям стало казаться излишне строгим: всё же кое – что о будущем мы сказать </a:t>
            </a:r>
            <a:r>
              <a:rPr lang="ru-RU" sz="2800" dirty="0" smtClean="0"/>
              <a:t>можем, только не всегда по объективным причинам можем сказать внятно.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3886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5. Неопределённость и риск в </a:t>
            </a:r>
            <a:r>
              <a:rPr lang="ru-RU" sz="2800" b="1" dirty="0" err="1"/>
              <a:t>посткейнсианской</a:t>
            </a:r>
            <a:r>
              <a:rPr lang="ru-RU" sz="2800" b="1" dirty="0"/>
              <a:t> экономической традиции </a:t>
            </a:r>
            <a:r>
              <a:rPr lang="ru-RU" sz="2800" b="1" dirty="0" smtClean="0"/>
              <a:t>(5)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Последователь </a:t>
            </a:r>
            <a:r>
              <a:rPr lang="ru-RU" dirty="0" err="1" smtClean="0"/>
              <a:t>Кейнса</a:t>
            </a:r>
            <a:r>
              <a:rPr lang="ru-RU" dirty="0" smtClean="0"/>
              <a:t> Давид </a:t>
            </a:r>
            <a:r>
              <a:rPr lang="ru-RU" dirty="0" err="1"/>
              <a:t>Декеч</a:t>
            </a:r>
            <a:r>
              <a:rPr lang="ru-RU" dirty="0"/>
              <a:t> в 2000 году разделил «неопределенность будущего» на два типа:</a:t>
            </a:r>
          </a:p>
          <a:p>
            <a:pPr algn="just"/>
            <a:r>
              <a:rPr lang="ru-RU" dirty="0"/>
              <a:t>первый тип – </a:t>
            </a:r>
            <a:r>
              <a:rPr lang="ru-RU" dirty="0" err="1"/>
              <a:t>fundamental</a:t>
            </a:r>
            <a:r>
              <a:rPr lang="ru-RU" dirty="0"/>
              <a:t> </a:t>
            </a:r>
            <a:r>
              <a:rPr lang="ru-RU" dirty="0" err="1"/>
              <a:t>uncertainty</a:t>
            </a:r>
            <a:r>
              <a:rPr lang="ru-RU" dirty="0"/>
              <a:t> - </a:t>
            </a:r>
            <a:r>
              <a:rPr lang="ru-RU" b="1" dirty="0"/>
              <a:t>фундаментальная неопределенность</a:t>
            </a:r>
            <a:r>
              <a:rPr lang="ru-RU" dirty="0"/>
              <a:t> - означает не только отсутствие знаний о будущем, но и его непознаваемость, которая связана с тем, что значительная </a:t>
            </a:r>
            <a:r>
              <a:rPr lang="ru-RU" b="1" dirty="0"/>
              <a:t>часть нужной информации еще не создана </a:t>
            </a:r>
            <a:r>
              <a:rPr lang="ru-RU" dirty="0"/>
              <a:t>и, в результате, между настоящим и будущим (а также прошлым) возникают фундаментальные онтологические </a:t>
            </a:r>
            <a:r>
              <a:rPr lang="ru-RU" dirty="0" smtClean="0"/>
              <a:t>различия. В </a:t>
            </a:r>
            <a:r>
              <a:rPr lang="ru-RU" dirty="0"/>
              <a:t>этом заключается одно из базовых отличий </a:t>
            </a:r>
            <a:r>
              <a:rPr lang="ru-RU" dirty="0" err="1"/>
              <a:t>посткейнсианства</a:t>
            </a:r>
            <a:r>
              <a:rPr lang="ru-RU" dirty="0"/>
              <a:t> от неоклассического подхода. Это описательная конкретизация определения </a:t>
            </a:r>
            <a:r>
              <a:rPr lang="ru-RU" dirty="0" err="1"/>
              <a:t>Кейнса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второй тип – </a:t>
            </a:r>
            <a:r>
              <a:rPr lang="ru-RU" dirty="0" err="1"/>
              <a:t>ambiguity</a:t>
            </a:r>
            <a:r>
              <a:rPr lang="ru-RU" dirty="0"/>
              <a:t> - </a:t>
            </a:r>
            <a:r>
              <a:rPr lang="ru-RU" b="1" dirty="0"/>
              <a:t>неясность</a:t>
            </a:r>
            <a:r>
              <a:rPr lang="ru-RU" dirty="0"/>
              <a:t> (неоднозначность, </a:t>
            </a:r>
            <a:r>
              <a:rPr lang="ru-RU" dirty="0" err="1"/>
              <a:t>недоопределённость</a:t>
            </a:r>
            <a:r>
              <a:rPr lang="ru-RU" dirty="0"/>
              <a:t>, многозначность и т.п.), при которой </a:t>
            </a:r>
            <a:r>
              <a:rPr lang="ru-RU" b="1" dirty="0"/>
              <a:t>будущее неопределённо, но познаваемо</a:t>
            </a:r>
            <a:r>
              <a:rPr lang="ru-RU" dirty="0"/>
              <a:t>. Это уже творческое развитие подхода </a:t>
            </a:r>
            <a:r>
              <a:rPr lang="ru-RU" dirty="0" err="1" smtClean="0"/>
              <a:t>Кейнса</a:t>
            </a:r>
            <a:r>
              <a:rPr lang="ru-RU" dirty="0" smtClean="0"/>
              <a:t>, что мы далее и используем.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49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>5. Неопределённость </a:t>
            </a:r>
            <a:r>
              <a:rPr lang="ru-RU" sz="3100" b="1" dirty="0"/>
              <a:t>и риск в </a:t>
            </a:r>
            <a:r>
              <a:rPr lang="ru-RU" sz="3100" b="1" dirty="0" err="1"/>
              <a:t>посткейнсианской</a:t>
            </a:r>
            <a:r>
              <a:rPr lang="ru-RU" sz="3100" b="1" dirty="0"/>
              <a:t> экономической традиции </a:t>
            </a:r>
            <a:r>
              <a:rPr lang="ru-RU" sz="3100" b="1" dirty="0" smtClean="0"/>
              <a:t>(6)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Теперь </a:t>
            </a:r>
            <a:r>
              <a:rPr lang="ru-RU" sz="1800" dirty="0"/>
              <a:t>задумаемся, что означает «неопределённо, но познаваемо»?</a:t>
            </a:r>
          </a:p>
          <a:p>
            <a:pPr marL="0" indent="0" algn="just">
              <a:buNone/>
            </a:pPr>
            <a:r>
              <a:rPr lang="ru-RU" sz="1800" dirty="0"/>
              <a:t>Например, возможен ответ в духе того, что мы можем судить о познаваемой неопределённости с помощью некоторых моделей, имеющихся в нашем распоряжении и базирующихся на прошлом опыте, конвенциях (что особо подчёркивал </a:t>
            </a:r>
            <a:r>
              <a:rPr lang="ru-RU" sz="1800" dirty="0" err="1"/>
              <a:t>Кейнс</a:t>
            </a:r>
            <a:r>
              <a:rPr lang="ru-RU" sz="1800" dirty="0"/>
              <a:t>), рациональных верованиях и пр.</a:t>
            </a:r>
          </a:p>
          <a:p>
            <a:pPr marL="0" indent="0" algn="just">
              <a:buNone/>
            </a:pPr>
            <a:r>
              <a:rPr lang="ru-RU" sz="1800" dirty="0"/>
              <a:t>Например, </a:t>
            </a:r>
            <a:r>
              <a:rPr lang="ru-RU" sz="1800" dirty="0" smtClean="0"/>
              <a:t>в информатике «[</a:t>
            </a:r>
            <a:r>
              <a:rPr lang="ru-RU" sz="1800" dirty="0"/>
              <a:t>информационная] </a:t>
            </a:r>
            <a:r>
              <a:rPr lang="ru-RU" sz="1800" b="1" dirty="0"/>
              <a:t>модель</a:t>
            </a:r>
            <a:r>
              <a:rPr lang="ru-RU" sz="1800" dirty="0"/>
              <a:t> – это совокупность информации, характеризующая свойства и состояние объекта, процесса или явления». </a:t>
            </a:r>
            <a:endParaRPr lang="ru-RU" sz="1800" dirty="0" smtClean="0"/>
          </a:p>
          <a:p>
            <a:pPr marL="0" indent="0" algn="just">
              <a:buNone/>
            </a:pPr>
            <a:r>
              <a:rPr lang="ru-RU" sz="1800" dirty="0" smtClean="0"/>
              <a:t>В </a:t>
            </a:r>
            <a:r>
              <a:rPr lang="ru-RU" sz="1800" dirty="0"/>
              <a:t>том числе для нас интерес представляют два типа моделей:</a:t>
            </a:r>
          </a:p>
          <a:p>
            <a:pPr algn="just"/>
            <a:r>
              <a:rPr lang="ru-RU" sz="1800" b="1" i="1" dirty="0"/>
              <a:t>Вербальная модель</a:t>
            </a:r>
            <a:r>
              <a:rPr lang="ru-RU" sz="1800" i="1" dirty="0"/>
              <a:t> - информационная модель в мысленной или разговорной форме.</a:t>
            </a:r>
            <a:endParaRPr lang="ru-RU" sz="1800" dirty="0"/>
          </a:p>
          <a:p>
            <a:pPr algn="just"/>
            <a:r>
              <a:rPr lang="ru-RU" sz="1800" b="1" i="1" dirty="0"/>
              <a:t>Математическая модель</a:t>
            </a:r>
            <a:r>
              <a:rPr lang="ru-RU" sz="1800" i="1" dirty="0"/>
              <a:t> – система математических соотношений, описывающих процесс или явление.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 smtClean="0"/>
              <a:t>Очевидно</a:t>
            </a:r>
            <a:r>
              <a:rPr lang="ru-RU" sz="1800" dirty="0"/>
              <a:t>, что математическая модель – более высокий уровень представления о чём либо, нежели вербальная. Но и вербальная модель – не есть фундаментальная неопределённость.</a:t>
            </a:r>
          </a:p>
        </p:txBody>
      </p:sp>
    </p:spTree>
    <p:extLst>
      <p:ext uri="{BB962C8B-B14F-4D97-AF65-F5344CB8AC3E}">
        <p14:creationId xmlns:p14="http://schemas.microsoft.com/office/powerpoint/2010/main" val="306287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100" b="1" dirty="0" smtClean="0">
                <a:solidFill>
                  <a:prstClr val="black"/>
                </a:solidFill>
              </a:rPr>
              <a:t>6. Неопределённость </a:t>
            </a:r>
            <a:r>
              <a:rPr lang="ru-RU" sz="3100" b="1" dirty="0">
                <a:solidFill>
                  <a:prstClr val="black"/>
                </a:solidFill>
              </a:rPr>
              <a:t>и </a:t>
            </a:r>
            <a:r>
              <a:rPr lang="ru-RU" sz="3100" b="1" dirty="0" smtClean="0">
                <a:solidFill>
                  <a:prstClr val="black"/>
                </a:solidFill>
              </a:rPr>
              <a:t>риск. Обобщение вышесказанного.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920880" cy="408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61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ea typeface="+mn-ea"/>
                <a:cs typeface="+mn-cs"/>
              </a:rPr>
              <a:t>7. Модели </a:t>
            </a:r>
            <a:r>
              <a:rPr lang="ru-RU" sz="2800" b="1" dirty="0">
                <a:solidFill>
                  <a:prstClr val="black"/>
                </a:solidFill>
                <a:ea typeface="+mn-ea"/>
                <a:cs typeface="+mn-cs"/>
              </a:rPr>
              <a:t>неопределённости в информационных и вычислительных </a:t>
            </a:r>
            <a:r>
              <a:rPr lang="ru-RU" sz="2800" b="1" dirty="0" smtClean="0">
                <a:solidFill>
                  <a:prstClr val="black"/>
                </a:solidFill>
                <a:ea typeface="+mn-ea"/>
                <a:cs typeface="+mn-cs"/>
              </a:rPr>
              <a:t>технологиях (1)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err="1"/>
              <a:t>Шарый</a:t>
            </a:r>
            <a:r>
              <a:rPr lang="ru-RU" dirty="0"/>
              <a:t> С.П. (2012), Конечномерный интервальный анализ, Институт вычислительных технологий СО РАН, Издательство «</a:t>
            </a:r>
            <a:r>
              <a:rPr lang="en-US" dirty="0"/>
              <a:t>XYZ</a:t>
            </a:r>
            <a:r>
              <a:rPr lang="ru-RU" dirty="0" smtClean="0"/>
              <a:t>»: </a:t>
            </a:r>
            <a:r>
              <a:rPr lang="ru-RU" b="1" dirty="0" smtClean="0"/>
              <a:t>«Неопределённость</a:t>
            </a:r>
            <a:r>
              <a:rPr lang="ru-RU" b="1" dirty="0"/>
              <a:t>» – состояние частичного знания о проблеме.</a:t>
            </a:r>
          </a:p>
          <a:p>
            <a:pPr marL="0" indent="0" algn="just">
              <a:buNone/>
            </a:pPr>
            <a:r>
              <a:rPr lang="ru-RU" dirty="0" smtClean="0"/>
              <a:t>«Модели </a:t>
            </a:r>
            <a:r>
              <a:rPr lang="ru-RU" dirty="0"/>
              <a:t>неопределённости</a:t>
            </a:r>
          </a:p>
          <a:p>
            <a:pPr algn="just"/>
            <a:r>
              <a:rPr lang="ru-RU" dirty="0"/>
              <a:t>вероятностная (стохастическая) -  т.е., </a:t>
            </a:r>
            <a:r>
              <a:rPr lang="ru-RU" dirty="0" smtClean="0"/>
              <a:t>риск, о котором речь шла выше;</a:t>
            </a:r>
            <a:endParaRPr lang="ru-RU" dirty="0"/>
          </a:p>
          <a:p>
            <a:pPr algn="just"/>
            <a:r>
              <a:rPr lang="ru-RU" dirty="0"/>
              <a:t>и</a:t>
            </a:r>
            <a:r>
              <a:rPr lang="ru-RU" dirty="0" smtClean="0"/>
              <a:t>нтервальная;</a:t>
            </a:r>
            <a:endParaRPr lang="ru-RU" dirty="0"/>
          </a:p>
          <a:p>
            <a:pPr algn="just"/>
            <a:r>
              <a:rPr lang="ru-RU" dirty="0"/>
              <a:t>нечёткая (размытая</a:t>
            </a:r>
            <a:r>
              <a:rPr lang="ru-RU" dirty="0" smtClean="0"/>
              <a:t>)».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С.П</a:t>
            </a:r>
            <a:r>
              <a:rPr lang="ru-RU" dirty="0"/>
              <a:t>. </a:t>
            </a:r>
            <a:r>
              <a:rPr lang="ru-RU" dirty="0" err="1"/>
              <a:t>Шарый</a:t>
            </a:r>
            <a:r>
              <a:rPr lang="ru-RU" dirty="0" smtClean="0"/>
              <a:t>: «</a:t>
            </a:r>
            <a:r>
              <a:rPr lang="ru-RU" dirty="0"/>
              <a:t>Интервальное описание неопределённости – наиболее скупое, но его аппарат наиболее развит</a:t>
            </a:r>
            <a:r>
              <a:rPr lang="ru-RU" dirty="0" smtClean="0"/>
              <a:t>».</a:t>
            </a:r>
          </a:p>
          <a:p>
            <a:pPr marL="0" indent="0" algn="just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00782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prstClr val="black"/>
                </a:solidFill>
              </a:rPr>
              <a:t>8</a:t>
            </a:r>
            <a:r>
              <a:rPr lang="ru-RU" sz="2800" b="1" dirty="0" smtClean="0">
                <a:solidFill>
                  <a:prstClr val="black"/>
                </a:solidFill>
              </a:rPr>
              <a:t>. </a:t>
            </a:r>
            <a:r>
              <a:rPr lang="ru-RU" sz="2800" b="1" dirty="0">
                <a:solidFill>
                  <a:prstClr val="black"/>
                </a:solidFill>
              </a:rPr>
              <a:t>Модели неопределённости в </a:t>
            </a:r>
            <a:r>
              <a:rPr lang="ru-RU" sz="2800" b="1" dirty="0" smtClean="0">
                <a:solidFill>
                  <a:prstClr val="black"/>
                </a:solidFill>
              </a:rPr>
              <a:t>оценке стоимости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Таким образом, если принять изложенную логику:</a:t>
            </a:r>
          </a:p>
          <a:p>
            <a:pPr algn="just"/>
            <a:r>
              <a:rPr lang="ru-RU" dirty="0" smtClean="0"/>
              <a:t>В оценке мы используем индуктивный (а не дедуктивный) метод исследования</a:t>
            </a:r>
          </a:p>
          <a:p>
            <a:pPr algn="just"/>
            <a:r>
              <a:rPr lang="ru-RU" dirty="0" smtClean="0"/>
              <a:t>За основу принимается доказательственная (а не физическая, частотная) концепция вероятности в её </a:t>
            </a:r>
            <a:r>
              <a:rPr lang="ru-RU" dirty="0" err="1" smtClean="0"/>
              <a:t>интерсубъектном</a:t>
            </a:r>
            <a:r>
              <a:rPr lang="ru-RU" dirty="0" smtClean="0"/>
              <a:t> понимании</a:t>
            </a:r>
          </a:p>
          <a:p>
            <a:pPr algn="just"/>
            <a:r>
              <a:rPr lang="ru-RU" dirty="0" smtClean="0"/>
              <a:t>Фактически оценка осуществляется в условиях неясности, характеризующейся наличием в нашем распоряжении некоторых математических и ментальных моделей</a:t>
            </a:r>
          </a:p>
          <a:p>
            <a:pPr marL="0" indent="0" algn="just">
              <a:buNone/>
            </a:pPr>
            <a:r>
              <a:rPr lang="ru-RU" dirty="0" smtClean="0"/>
              <a:t>то фактически у нас иного выхода, нежели обращение к аппаратам интервального анализа и нечёткой математики.</a:t>
            </a:r>
          </a:p>
          <a:p>
            <a:pPr marL="0" indent="0" algn="just">
              <a:buNone/>
            </a:pPr>
            <a:r>
              <a:rPr lang="ru-RU" dirty="0" smtClean="0"/>
              <a:t>И ничего страшного в этом нет. Имеющиеся в распоряжении результаты позволяют выстроить полноценную систему оценки стоимости на основании этих аппаратов, абсолютно логично позволяющую выдавать обоснованные мнения о неопределённости итогового результата оценки. При этом указанные мнения о неопределённости находятся в слабой зависимости от воли оценщика и определяются только рыночными данными.</a:t>
            </a:r>
          </a:p>
          <a:p>
            <a:pPr marL="0" indent="0" algn="just">
              <a:buNone/>
            </a:pPr>
            <a:r>
              <a:rPr lang="ru-RU" dirty="0" smtClean="0"/>
              <a:t>Помимо всего прочего, естественным образом выявляется формат, в котором следует проводить анализ рынка в </a:t>
            </a:r>
            <a:r>
              <a:rPr lang="ru-RU" dirty="0" err="1" smtClean="0"/>
              <a:t>в</a:t>
            </a:r>
            <a:r>
              <a:rPr lang="ru-RU" dirty="0" smtClean="0"/>
              <a:t> сегменте рынка объекта оценки.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50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3171</Words>
  <Application>Microsoft Office PowerPoint</Application>
  <PresentationFormat>Экран (4:3)</PresentationFormat>
  <Paragraphs>195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О неопределённости оценки стоимости «по взрослому».  По пост - кейнсиански.  Слуцкий Александр Анатольевич, к.т.н., генеральный директор ООО «Центр ВЛ»</vt:lpstr>
      <vt:lpstr>Неопределённость в оценке – реалии ФСО (1)</vt:lpstr>
      <vt:lpstr>Неопределённость в оценке – реалии ФСО (2)</vt:lpstr>
      <vt:lpstr>Неопределённость в оценке – реалии ФСО (3)</vt:lpstr>
      <vt:lpstr>Неопределённость в оценке – реалии ФСО (4)</vt:lpstr>
      <vt:lpstr>Неопределённость в оценке – реалии ФСО (5)</vt:lpstr>
      <vt:lpstr>Неопределённость в оценке – реалии ФСО (6)</vt:lpstr>
      <vt:lpstr>Неопределённость в оценке – реалии ФСО (7)</vt:lpstr>
      <vt:lpstr>План (по принципу «от печки»)</vt:lpstr>
      <vt:lpstr>1. Метод исследования в оценке (1).</vt:lpstr>
      <vt:lpstr>1. Метод исследования в оценке (2).</vt:lpstr>
      <vt:lpstr>1. Метод исследования в оценке (3).</vt:lpstr>
      <vt:lpstr>1. Метод исследования в оценке (3).</vt:lpstr>
      <vt:lpstr>1. Метод исследования в оценке (4).</vt:lpstr>
      <vt:lpstr>1. Метод исследования в оценке (5).</vt:lpstr>
      <vt:lpstr>2. Методы индукции (1)</vt:lpstr>
      <vt:lpstr>2. Методы индукции (2)</vt:lpstr>
      <vt:lpstr>2. Методы индукции (3)</vt:lpstr>
      <vt:lpstr>2. Методы индукции (4)</vt:lpstr>
      <vt:lpstr>3. Классификация вероятностей (1).</vt:lpstr>
      <vt:lpstr>3. Классификация вероятностей (2)</vt:lpstr>
      <vt:lpstr>3. Классификация вероятностей (3)</vt:lpstr>
      <vt:lpstr>3. Классификация вероятностей (4)</vt:lpstr>
      <vt:lpstr>3. Классификация вероятностей (5)</vt:lpstr>
      <vt:lpstr>3. Классификация вероятностей (6)</vt:lpstr>
      <vt:lpstr>4. Неопределённость и риск в неоклассической (ортодоксальной) экономической традиции (1)</vt:lpstr>
      <vt:lpstr>4. Неопределённость и риск в неоклассической (ортодоксальной) экономической традиции (2)</vt:lpstr>
      <vt:lpstr>5. Неопределённость и риск в посткейнсианской экономической традиции (1)</vt:lpstr>
      <vt:lpstr>5. Неопределённость и риск в посткейнсианской экономической традиции (2)</vt:lpstr>
      <vt:lpstr>5. Неопределённость и риск в посткейнсианской экономической традиции (3)</vt:lpstr>
      <vt:lpstr>5. Неопределённость и риск в посткейнсианской экономической традиции (4)</vt:lpstr>
      <vt:lpstr>5. Неопределённость и риск в посткейнсианской экономической традиции (5)</vt:lpstr>
      <vt:lpstr>5. Неопределённость и риск в посткейнсианской экономической традиции (6)</vt:lpstr>
      <vt:lpstr>6. Неопределённость и риск. Обобщение вышесказанного.</vt:lpstr>
      <vt:lpstr>7. Модели неопределённости в информационных и вычислительных технологиях (1)</vt:lpstr>
      <vt:lpstr>8. Модели неопределённости в оценке стоимости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неопределённости оценки стоимости «по взрослому».  По пост кейнсиански.  Слуцкий Александр Анатольевич, к.т.н., генеральный директор ООО «Центр ВЛ»</dc:title>
  <dc:creator>Dell</dc:creator>
  <cp:lastModifiedBy>Dell</cp:lastModifiedBy>
  <cp:revision>51</cp:revision>
  <dcterms:created xsi:type="dcterms:W3CDTF">2015-05-20T12:58:48Z</dcterms:created>
  <dcterms:modified xsi:type="dcterms:W3CDTF">2015-06-14T19:44:11Z</dcterms:modified>
</cp:coreProperties>
</file>