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6" r:id="rId5"/>
    <p:sldId id="277" r:id="rId6"/>
    <p:sldId id="278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F%D1%80%D0%BE%D0%BC%D0%B5%D0%B6%D1%83%D1%82%D0%BE%D0%BA_(%D0%BC%D0%B0%D1%82%D0%B5%D0%BC%D0%B0%D1%82%D0%B8%D0%BA%D0%B0)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F%D1%80%D0%BE%D0%BC%D0%B5%D0%B6%D1%83%D1%82%D0%BE%D0%BA_(%D0%BC%D0%B0%D1%82%D0%B5%D0%BC%D0%B0%D1%82%D0%B8%D0%BA%D0%B0)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907754"/>
          </a:xfrm>
        </p:spPr>
        <p:txBody>
          <a:bodyPr>
            <a:normAutofit/>
          </a:bodyPr>
          <a:lstStyle/>
          <a:p>
            <a:r>
              <a:rPr lang="ru-RU" sz="3600" b="1" i="1" dirty="0"/>
              <a:t>Оценка рыночной стоимости объектов коммерческой недвижимости с применением аппаратов интервального анализа и нечёткой математики</a:t>
            </a:r>
            <a:endParaRPr lang="ru-RU" sz="36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Слуцкий А. А.,</a:t>
            </a:r>
          </a:p>
          <a:p>
            <a:pPr algn="r"/>
            <a:r>
              <a:rPr lang="ru-RU" b="1" dirty="0">
                <a:solidFill>
                  <a:schemeClr val="tx1"/>
                </a:solidFill>
              </a:rPr>
              <a:t>к</a:t>
            </a:r>
            <a:r>
              <a:rPr lang="ru-RU" b="1" dirty="0" smtClean="0">
                <a:solidFill>
                  <a:schemeClr val="tx1"/>
                </a:solidFill>
              </a:rPr>
              <a:t>.т.н., генеральный директор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ООО «Центр ВЛ»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Нижний Новгород, 10 – 12 июня 2015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10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</a:rPr>
              <a:t>1. Модели </a:t>
            </a:r>
            <a:r>
              <a:rPr lang="ru-RU" sz="2000" b="1" dirty="0">
                <a:solidFill>
                  <a:prstClr val="black"/>
                </a:solidFill>
              </a:rPr>
              <a:t>неопределённости в информационных и вычислительных технологиях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err="1"/>
              <a:t>Шарый</a:t>
            </a:r>
            <a:r>
              <a:rPr lang="ru-RU" dirty="0"/>
              <a:t> С.П. (2012), Конечномерный интервальный анализ, Институт вычислительных технологий СО РАН, Издательство «</a:t>
            </a:r>
            <a:r>
              <a:rPr lang="en-US" dirty="0"/>
              <a:t>XYZ</a:t>
            </a:r>
            <a:r>
              <a:rPr lang="ru-RU" dirty="0"/>
              <a:t>»: </a:t>
            </a:r>
            <a:r>
              <a:rPr lang="ru-RU" b="1" dirty="0"/>
              <a:t>«Неопределённость» – состояние частичного знания о проблеме.</a:t>
            </a:r>
          </a:p>
          <a:p>
            <a:pPr marL="0" indent="0" algn="just">
              <a:buNone/>
            </a:pPr>
            <a:r>
              <a:rPr lang="ru-RU" dirty="0"/>
              <a:t>«Модели неопределённости</a:t>
            </a:r>
          </a:p>
          <a:p>
            <a:pPr algn="just"/>
            <a:r>
              <a:rPr lang="ru-RU" dirty="0"/>
              <a:t>вероятностная (стохастическая) -  т.е., </a:t>
            </a:r>
            <a:r>
              <a:rPr lang="ru-RU" dirty="0" smtClean="0"/>
              <a:t>риск;</a:t>
            </a:r>
            <a:endParaRPr lang="ru-RU" dirty="0"/>
          </a:p>
          <a:p>
            <a:pPr algn="just"/>
            <a:r>
              <a:rPr lang="ru-RU" dirty="0"/>
              <a:t>интервальная;</a:t>
            </a:r>
          </a:p>
          <a:p>
            <a:pPr algn="just"/>
            <a:r>
              <a:rPr lang="ru-RU" dirty="0"/>
              <a:t>нечёткая (размытая</a:t>
            </a:r>
            <a:r>
              <a:rPr lang="ru-RU" dirty="0" smtClean="0"/>
              <a:t>)»..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«</a:t>
            </a:r>
            <a:r>
              <a:rPr lang="ru-RU" dirty="0"/>
              <a:t>Интервальное описание неопределённости – наиболее скупое, но его аппарат наиболее развит».</a:t>
            </a:r>
          </a:p>
        </p:txBody>
      </p:sp>
    </p:spTree>
    <p:extLst>
      <p:ext uri="{BB962C8B-B14F-4D97-AF65-F5344CB8AC3E}">
        <p14:creationId xmlns:p14="http://schemas.microsoft.com/office/powerpoint/2010/main" val="263693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</a:rPr>
              <a:t>2. </a:t>
            </a:r>
            <a:r>
              <a:rPr lang="ru-RU" sz="2000" b="1" dirty="0">
                <a:solidFill>
                  <a:prstClr val="black"/>
                </a:solidFill>
              </a:rPr>
              <a:t>Модели неопределённости в оценке стоимости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Если </a:t>
            </a:r>
            <a:r>
              <a:rPr lang="ru-RU" dirty="0"/>
              <a:t>принять </a:t>
            </a:r>
            <a:r>
              <a:rPr lang="ru-RU" dirty="0" smtClean="0"/>
              <a:t>следующую </a:t>
            </a:r>
            <a:r>
              <a:rPr lang="ru-RU" dirty="0"/>
              <a:t>логику:</a:t>
            </a:r>
          </a:p>
          <a:p>
            <a:pPr algn="just"/>
            <a:r>
              <a:rPr lang="ru-RU" dirty="0"/>
              <a:t>В оценке мы используем индуктивный (а не дедуктивный) метод исследования</a:t>
            </a:r>
          </a:p>
          <a:p>
            <a:pPr algn="just"/>
            <a:r>
              <a:rPr lang="ru-RU" dirty="0"/>
              <a:t>За основу принимается доказательственная (а не физическая, частотная) концепция вероятности в её </a:t>
            </a:r>
            <a:r>
              <a:rPr lang="ru-RU" dirty="0" err="1"/>
              <a:t>интерсубъектном</a:t>
            </a:r>
            <a:r>
              <a:rPr lang="ru-RU" dirty="0"/>
              <a:t> понимании</a:t>
            </a:r>
          </a:p>
          <a:p>
            <a:pPr algn="just"/>
            <a:r>
              <a:rPr lang="ru-RU" dirty="0"/>
              <a:t>Фактически оценка осуществляется в условиях неясности, характеризующейся наличием в нашем распоряжении некоторых математических и ментальных моделей</a:t>
            </a:r>
          </a:p>
          <a:p>
            <a:pPr marL="0" indent="0" algn="just">
              <a:buNone/>
            </a:pPr>
            <a:r>
              <a:rPr lang="ru-RU" dirty="0"/>
              <a:t>то фактически у нас иного выхода, нежели обращение к аппаратам интервального анализа и нечёткой математики.</a:t>
            </a:r>
          </a:p>
          <a:p>
            <a:pPr marL="0" indent="0" algn="just">
              <a:buNone/>
            </a:pPr>
            <a:r>
              <a:rPr lang="ru-RU" dirty="0"/>
              <a:t>И ничего страшного в этом нет.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38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3. </a:t>
            </a:r>
            <a:r>
              <a:rPr lang="ru-RU" sz="2000" b="1" dirty="0"/>
              <a:t>Интервальная арифметика: азы которых достаточно (1)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Ниже приведён минимальный набор сведений о характеристиках интервалов и об интервальной арифметике </a:t>
            </a:r>
          </a:p>
          <a:p>
            <a:pPr marL="0" indent="0" algn="just">
              <a:buNone/>
            </a:pPr>
            <a:r>
              <a:rPr lang="ru-RU" dirty="0"/>
              <a:t>Характеристики всевозможных конечных вещественных </a:t>
            </a:r>
            <a:r>
              <a:rPr lang="ru-RU" dirty="0">
                <a:hlinkClick r:id="rId2" tooltip="Промежуток (математика)"/>
              </a:rPr>
              <a:t>интервалов</a:t>
            </a:r>
            <a:r>
              <a:rPr lang="ru-RU" dirty="0"/>
              <a:t> [a, b] (a &lt; b):</a:t>
            </a:r>
          </a:p>
          <a:p>
            <a:pPr lvl="0" algn="just"/>
            <a:r>
              <a:rPr lang="en-US" dirty="0"/>
              <a:t>a</a:t>
            </a:r>
            <a:r>
              <a:rPr lang="ru-RU" dirty="0"/>
              <a:t>, </a:t>
            </a:r>
            <a:r>
              <a:rPr lang="en-US" dirty="0"/>
              <a:t>b</a:t>
            </a:r>
            <a:r>
              <a:rPr lang="ru-RU" dirty="0"/>
              <a:t> — нижний и верхний концы интервала,</a:t>
            </a:r>
          </a:p>
          <a:p>
            <a:pPr lvl="0" algn="just"/>
            <a:r>
              <a:rPr lang="en-US" dirty="0"/>
              <a:t>mid</a:t>
            </a:r>
            <a:r>
              <a:rPr lang="ru-RU" dirty="0"/>
              <a:t> [</a:t>
            </a:r>
            <a:r>
              <a:rPr lang="en-US" dirty="0"/>
              <a:t>a</a:t>
            </a:r>
            <a:r>
              <a:rPr lang="ru-RU" dirty="0"/>
              <a:t>, </a:t>
            </a:r>
            <a:r>
              <a:rPr lang="en-US" dirty="0"/>
              <a:t>b</a:t>
            </a:r>
            <a:r>
              <a:rPr lang="ru-RU" dirty="0"/>
              <a:t>] = 0,5 (</a:t>
            </a:r>
            <a:r>
              <a:rPr lang="en-US" dirty="0"/>
              <a:t>a</a:t>
            </a:r>
            <a:r>
              <a:rPr lang="ru-RU" dirty="0"/>
              <a:t> + </a:t>
            </a:r>
            <a:r>
              <a:rPr lang="en-US" dirty="0"/>
              <a:t>b</a:t>
            </a:r>
            <a:r>
              <a:rPr lang="ru-RU" dirty="0"/>
              <a:t>) — середина интервала,</a:t>
            </a:r>
          </a:p>
          <a:p>
            <a:pPr lvl="0" algn="just"/>
            <a:r>
              <a:rPr lang="en-US" dirty="0" err="1"/>
              <a:t>wid</a:t>
            </a:r>
            <a:r>
              <a:rPr lang="ru-RU" dirty="0"/>
              <a:t> [</a:t>
            </a:r>
            <a:r>
              <a:rPr lang="en-US" dirty="0"/>
              <a:t>a</a:t>
            </a:r>
            <a:r>
              <a:rPr lang="ru-RU" dirty="0"/>
              <a:t>, </a:t>
            </a:r>
            <a:r>
              <a:rPr lang="en-US" dirty="0"/>
              <a:t>b</a:t>
            </a:r>
            <a:r>
              <a:rPr lang="ru-RU" dirty="0"/>
              <a:t>]  = </a:t>
            </a:r>
            <a:r>
              <a:rPr lang="en-US" dirty="0"/>
              <a:t>b</a:t>
            </a:r>
            <a:r>
              <a:rPr lang="ru-RU" dirty="0"/>
              <a:t> − </a:t>
            </a:r>
            <a:r>
              <a:rPr lang="en-US" dirty="0"/>
              <a:t>a</a:t>
            </a:r>
            <a:r>
              <a:rPr lang="ru-RU" dirty="0"/>
              <a:t> — ширина интервала,</a:t>
            </a:r>
          </a:p>
          <a:p>
            <a:pPr lvl="0" algn="just"/>
            <a:r>
              <a:rPr lang="en-US" dirty="0"/>
              <a:t>rad</a:t>
            </a:r>
            <a:r>
              <a:rPr lang="ru-RU" dirty="0"/>
              <a:t> [</a:t>
            </a:r>
            <a:r>
              <a:rPr lang="en-US" dirty="0"/>
              <a:t>a</a:t>
            </a:r>
            <a:r>
              <a:rPr lang="ru-RU" dirty="0"/>
              <a:t>, </a:t>
            </a:r>
            <a:r>
              <a:rPr lang="en-US" dirty="0"/>
              <a:t>b</a:t>
            </a:r>
            <a:r>
              <a:rPr lang="ru-RU" dirty="0"/>
              <a:t>] = 0,5 (</a:t>
            </a:r>
            <a:r>
              <a:rPr lang="en-US" dirty="0"/>
              <a:t>b</a:t>
            </a:r>
            <a:r>
              <a:rPr lang="ru-RU" dirty="0"/>
              <a:t> − </a:t>
            </a:r>
            <a:r>
              <a:rPr lang="en-US" dirty="0"/>
              <a:t>a</a:t>
            </a:r>
            <a:r>
              <a:rPr lang="ru-RU" dirty="0"/>
              <a:t>) — радиус интервала, </a:t>
            </a:r>
          </a:p>
          <a:p>
            <a:pPr lvl="0" algn="just"/>
            <a:r>
              <a:rPr lang="ru-RU" dirty="0"/>
              <a:t>|[</a:t>
            </a:r>
            <a:r>
              <a:rPr lang="en-US" dirty="0"/>
              <a:t>a</a:t>
            </a:r>
            <a:r>
              <a:rPr lang="ru-RU" dirty="0"/>
              <a:t>, </a:t>
            </a:r>
            <a:r>
              <a:rPr lang="en-US" dirty="0"/>
              <a:t>b</a:t>
            </a:r>
            <a:r>
              <a:rPr lang="ru-RU" dirty="0"/>
              <a:t>]| = </a:t>
            </a:r>
            <a:r>
              <a:rPr lang="en-US" dirty="0"/>
              <a:t>max</a:t>
            </a:r>
            <a:r>
              <a:rPr lang="ru-RU" dirty="0"/>
              <a:t> {|</a:t>
            </a:r>
            <a:r>
              <a:rPr lang="en-US" dirty="0"/>
              <a:t>a</a:t>
            </a:r>
            <a:r>
              <a:rPr lang="ru-RU" dirty="0"/>
              <a:t>|,|</a:t>
            </a:r>
            <a:r>
              <a:rPr lang="en-US" dirty="0"/>
              <a:t>b</a:t>
            </a:r>
            <a:r>
              <a:rPr lang="ru-RU" dirty="0"/>
              <a:t>|} — абсолютное значение (модуль) интервала.</a:t>
            </a:r>
          </a:p>
          <a:p>
            <a:pPr marL="0" indent="0" algn="just">
              <a:buNone/>
            </a:pPr>
            <a:r>
              <a:rPr lang="ru-RU" dirty="0"/>
              <a:t>С.П. </a:t>
            </a:r>
            <a:r>
              <a:rPr lang="ru-RU" dirty="0" err="1"/>
              <a:t>Шарый</a:t>
            </a:r>
            <a:r>
              <a:rPr lang="ru-RU" dirty="0"/>
              <a:t>:</a:t>
            </a:r>
          </a:p>
          <a:p>
            <a:pPr lvl="0" algn="just"/>
            <a:r>
              <a:rPr lang="ru-RU" dirty="0"/>
              <a:t>«</a:t>
            </a:r>
            <a:r>
              <a:rPr lang="ru-RU" b="1" dirty="0"/>
              <a:t>Середина интервала — это его «наиболее типичный» представитель</a:t>
            </a:r>
            <a:r>
              <a:rPr lang="ru-RU" dirty="0"/>
              <a:t>, который наименее удалён от всех точек интервала». И тут нет противоречия с термином «наиболее вероятное значение», понимаемым «не тупо в лоб», как мода.</a:t>
            </a:r>
          </a:p>
          <a:p>
            <a:pPr lvl="0" algn="just"/>
            <a:r>
              <a:rPr lang="ru-RU" dirty="0"/>
              <a:t>«Радиус и ширина характеризуют разброс (рассеяние) точек интервала, абсолютную меру неопределённости или неоднозначности, выражаемой этим интервалом». А чего нам ещё требуется для описания «неопределённости оценки»?</a:t>
            </a:r>
          </a:p>
        </p:txBody>
      </p:sp>
    </p:spTree>
    <p:extLst>
      <p:ext uri="{BB962C8B-B14F-4D97-AF65-F5344CB8AC3E}">
        <p14:creationId xmlns:p14="http://schemas.microsoft.com/office/powerpoint/2010/main" val="411083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3. </a:t>
            </a:r>
            <a:r>
              <a:rPr lang="ru-RU" sz="2000" b="1" dirty="0"/>
              <a:t>Интервальная арифметика: азы которых достаточно 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Арифметические операции всевозможных конечных вещественных </a:t>
            </a:r>
            <a:r>
              <a:rPr lang="ru-RU" dirty="0">
                <a:hlinkClick r:id="rId2" tooltip="Промежуток (математика)"/>
              </a:rPr>
              <a:t>интервалов</a:t>
            </a:r>
            <a:r>
              <a:rPr lang="ru-RU" dirty="0"/>
              <a:t> [a, b] (a &lt; b) определяются следующим образом:</a:t>
            </a:r>
          </a:p>
          <a:p>
            <a:pPr lvl="0" algn="just"/>
            <a:r>
              <a:rPr lang="ru-RU" dirty="0"/>
              <a:t>Сложение</a:t>
            </a:r>
            <a:r>
              <a:rPr lang="en-US" dirty="0"/>
              <a:t>: [a, b] + [c, d] = [a + c, b + d]</a:t>
            </a:r>
            <a:endParaRPr lang="ru-RU" dirty="0"/>
          </a:p>
          <a:p>
            <a:pPr lvl="0" algn="just"/>
            <a:r>
              <a:rPr lang="ru-RU" dirty="0"/>
              <a:t>Вычитание</a:t>
            </a:r>
            <a:r>
              <a:rPr lang="en-US" dirty="0"/>
              <a:t>: [a, b] − [c, d] = [a − d, b − c]</a:t>
            </a:r>
            <a:endParaRPr lang="ru-RU" dirty="0"/>
          </a:p>
          <a:p>
            <a:pPr lvl="0" algn="just"/>
            <a:r>
              <a:rPr lang="ru-RU" dirty="0"/>
              <a:t>Умножение</a:t>
            </a:r>
            <a:r>
              <a:rPr lang="en-US" dirty="0"/>
              <a:t>: [a, b] × [c, d] = [min (ac, ad, </a:t>
            </a:r>
            <a:r>
              <a:rPr lang="en-US" dirty="0" err="1"/>
              <a:t>bc</a:t>
            </a:r>
            <a:r>
              <a:rPr lang="en-US" dirty="0"/>
              <a:t>, </a:t>
            </a:r>
            <a:r>
              <a:rPr lang="en-US" dirty="0" err="1"/>
              <a:t>bd</a:t>
            </a:r>
            <a:r>
              <a:rPr lang="en-US" dirty="0"/>
              <a:t>), max (ac, ad, </a:t>
            </a:r>
            <a:r>
              <a:rPr lang="en-US" dirty="0" err="1"/>
              <a:t>bc</a:t>
            </a:r>
            <a:r>
              <a:rPr lang="en-US" dirty="0"/>
              <a:t>, </a:t>
            </a:r>
            <a:r>
              <a:rPr lang="en-US" dirty="0" err="1"/>
              <a:t>bd</a:t>
            </a:r>
            <a:r>
              <a:rPr lang="en-US" dirty="0"/>
              <a:t>)]</a:t>
            </a:r>
            <a:endParaRPr lang="ru-RU" dirty="0"/>
          </a:p>
          <a:p>
            <a:pPr lvl="0" algn="just"/>
            <a:r>
              <a:rPr lang="ru-RU" dirty="0"/>
              <a:t>Деление</a:t>
            </a:r>
            <a:r>
              <a:rPr lang="en-US" dirty="0"/>
              <a:t>: [a, b] / [c, d] = [min (a/c, a/d, b/c, b/d), max (a/c, a/d, b/c, b/d)]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Из определения видно, что интервал-сумма содержит всевозможные суммы чисел из интервалов-слагаемых и определяет границы множества таких сумм. Например, сумма интервалов [100, 200] и [5, 7] (внесение абсолютной корректировки в оценке) составит интервал [105, 207], а операция вычитания тех же интервалов даст результат  [93, 195].</a:t>
            </a:r>
          </a:p>
        </p:txBody>
      </p:sp>
    </p:spTree>
    <p:extLst>
      <p:ext uri="{BB962C8B-B14F-4D97-AF65-F5344CB8AC3E}">
        <p14:creationId xmlns:p14="http://schemas.microsoft.com/office/powerpoint/2010/main" val="38472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3. </a:t>
            </a:r>
            <a:r>
              <a:rPr lang="ru-RU" sz="2000" b="1" dirty="0"/>
              <a:t>Интервальная арифметика: азы которых достаточно </a:t>
            </a:r>
            <a:r>
              <a:rPr lang="ru-RU" sz="2000" b="1" dirty="0" smtClean="0"/>
              <a:t>(3)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/>
              <a:t>Аналогично трактуются прочие арифметические действия. </a:t>
            </a:r>
          </a:p>
          <a:p>
            <a:pPr marL="0" indent="0" algn="just">
              <a:buNone/>
            </a:pPr>
            <a:r>
              <a:rPr lang="ru-RU" dirty="0"/>
              <a:t>Например, актуальная в оценке операция умножения интервалов [100, 200] и [0,90, 0,95] (внесение относительной корректировки) даст результат [90, 190], а операция деления интервалов [100, 200] и [0,12, 0,15] (прямая капитализация или капитализация по моделям) даст (после округления) результат [667, 1 667]     </a:t>
            </a:r>
          </a:p>
          <a:p>
            <a:pPr marL="0" indent="0" algn="just">
              <a:buNone/>
            </a:pPr>
            <a:r>
              <a:rPr lang="ru-RU" dirty="0"/>
              <a:t>Отметим, что операция деления определена только в том случае, когда интервал-делитель не содержит нуля.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220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3. Интервальная арифметика: азы которых достаточно </a:t>
            </a:r>
            <a:r>
              <a:rPr lang="ru-RU" sz="2000" b="1" dirty="0" smtClean="0"/>
              <a:t>(4)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Далее изложим теорию и основные математические выражения для оценки рыночной стоимости объектов коммерческой недвижимости с применением доходного и сравнительного подходов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15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/>
              <a:t>4. Этап </a:t>
            </a:r>
            <a:r>
              <a:rPr lang="ru-RU" sz="2000" b="1" dirty="0"/>
              <a:t>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</a:t>
            </a:r>
            <a:r>
              <a:rPr lang="ru-RU" sz="2000" b="1" dirty="0" smtClean="0"/>
              <a:t>оценки (1)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/>
              <a:t>!!! </a:t>
            </a:r>
            <a:r>
              <a:rPr lang="ru-RU" dirty="0"/>
              <a:t>Все анализируемые данные должны относиться к тому экономическому району города, в котором располагается объект оценки, и, соответственно, к тому сегменту рынка, к которому относится объект оценки. Например, «Офисные помещения класса В </a:t>
            </a:r>
            <a:r>
              <a:rPr lang="ru-RU" dirty="0" err="1"/>
              <a:t>в</a:t>
            </a:r>
            <a:r>
              <a:rPr lang="ru-RU" dirty="0"/>
              <a:t> пределах Садового Кольца», «Склады класса С Василеостровского района» и т.д.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08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4. Этап </a:t>
            </a:r>
            <a:r>
              <a:rPr lang="ru-RU" sz="2000" b="1" dirty="0"/>
              <a:t>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</a:t>
            </a:r>
            <a:r>
              <a:rPr lang="ru-RU" sz="2000" b="1" dirty="0" smtClean="0"/>
              <a:t>(2)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Доходный подход.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i="1" dirty="0"/>
              <a:t>Необходимые данные</a:t>
            </a:r>
            <a:endParaRPr lang="ru-RU" dirty="0"/>
          </a:p>
          <a:p>
            <a:pPr lvl="0"/>
            <a:r>
              <a:rPr lang="ru-RU" dirty="0"/>
              <a:t>Интервал запрашиваемых ставок аренды (за 1 </a:t>
            </a:r>
            <a:r>
              <a:rPr lang="ru-RU" dirty="0" err="1"/>
              <a:t>кв.м</a:t>
            </a:r>
            <a:r>
              <a:rPr lang="ru-RU" dirty="0"/>
              <a:t>. в год), очищенных от операционных расходов и коммунальных платежей (тоже интервалы!!): </a:t>
            </a:r>
            <a:r>
              <a:rPr lang="ru-RU" b="1" dirty="0"/>
              <a:t>[</a:t>
            </a:r>
            <a:r>
              <a:rPr lang="ru-RU" b="1" dirty="0" err="1"/>
              <a:t>СтАрМин</a:t>
            </a:r>
            <a:r>
              <a:rPr lang="ru-RU" b="1" dirty="0"/>
              <a:t>; </a:t>
            </a:r>
            <a:r>
              <a:rPr lang="ru-RU" b="1" dirty="0" err="1"/>
              <a:t>СтАрМакс</a:t>
            </a:r>
            <a:r>
              <a:rPr lang="ru-RU" b="1" dirty="0"/>
              <a:t>]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Интервал скидок «на торг»: </a:t>
            </a:r>
            <a:r>
              <a:rPr lang="ru-RU" b="1" dirty="0"/>
              <a:t>[0; </a:t>
            </a:r>
            <a:r>
              <a:rPr lang="ru-RU" b="1" dirty="0" err="1"/>
              <a:t>СкТорМакс</a:t>
            </a:r>
            <a:r>
              <a:rPr lang="ru-RU" b="1" dirty="0"/>
              <a:t>]</a:t>
            </a:r>
            <a:r>
              <a:rPr lang="ru-RU" dirty="0"/>
              <a:t> – минимум равен нолю !!!;</a:t>
            </a:r>
          </a:p>
          <a:p>
            <a:pPr lvl="0"/>
            <a:r>
              <a:rPr lang="ru-RU" dirty="0"/>
              <a:t>Интервал норм вакансий: </a:t>
            </a:r>
            <a:r>
              <a:rPr lang="ru-RU" b="1" dirty="0"/>
              <a:t>[</a:t>
            </a:r>
            <a:r>
              <a:rPr lang="ru-RU" b="1" dirty="0" err="1"/>
              <a:t>НВакМин</a:t>
            </a:r>
            <a:r>
              <a:rPr lang="ru-RU" b="1" dirty="0"/>
              <a:t>; </a:t>
            </a:r>
            <a:r>
              <a:rPr lang="ru-RU" b="1" dirty="0" err="1"/>
              <a:t>НВакМакс</a:t>
            </a:r>
            <a:r>
              <a:rPr lang="ru-RU" b="1" dirty="0"/>
              <a:t>]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Интервал ставок капитализации: </a:t>
            </a:r>
            <a:r>
              <a:rPr lang="ru-RU" b="1" dirty="0"/>
              <a:t>[</a:t>
            </a:r>
            <a:r>
              <a:rPr lang="ru-RU" b="1" dirty="0" err="1"/>
              <a:t>СКМин</a:t>
            </a:r>
            <a:r>
              <a:rPr lang="ru-RU" b="1" dirty="0"/>
              <a:t>; </a:t>
            </a:r>
            <a:r>
              <a:rPr lang="ru-RU" b="1" dirty="0" err="1"/>
              <a:t>СКМакс</a:t>
            </a:r>
            <a:r>
              <a:rPr lang="ru-RU" b="1" dirty="0"/>
              <a:t>] 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89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4. Этап </a:t>
            </a:r>
            <a:r>
              <a:rPr lang="ru-RU" sz="2000" b="1" dirty="0"/>
              <a:t>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</a:t>
            </a:r>
            <a:r>
              <a:rPr lang="ru-RU" sz="2000" b="1" dirty="0" smtClean="0"/>
              <a:t>(3)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i="1" dirty="0"/>
              <a:t>Расчёт:</a:t>
            </a:r>
            <a:endParaRPr lang="ru-RU" sz="4000" dirty="0"/>
          </a:p>
          <a:p>
            <a:pPr marL="0" lvl="0" indent="0" algn="just">
              <a:buNone/>
            </a:pPr>
            <a:r>
              <a:rPr lang="ru-RU" dirty="0"/>
              <a:t>Расчёт интервала удельного ЧОД:</a:t>
            </a:r>
            <a:endParaRPr lang="ru-RU" sz="4000" dirty="0"/>
          </a:p>
          <a:p>
            <a:pPr lvl="1" algn="just"/>
            <a:r>
              <a:rPr lang="ru-RU" dirty="0"/>
              <a:t>Корректируем на торг: </a:t>
            </a:r>
            <a:r>
              <a:rPr lang="ru-RU" b="1" dirty="0"/>
              <a:t>[</a:t>
            </a:r>
            <a:r>
              <a:rPr lang="ru-RU" b="1" dirty="0" err="1"/>
              <a:t>СтАрМин</a:t>
            </a:r>
            <a:r>
              <a:rPr lang="ru-RU" b="1" dirty="0"/>
              <a:t> х (1 – </a:t>
            </a:r>
            <a:r>
              <a:rPr lang="ru-RU" b="1" dirty="0" err="1"/>
              <a:t>СкТорМакс</a:t>
            </a:r>
            <a:r>
              <a:rPr lang="ru-RU" b="1" dirty="0"/>
              <a:t>); </a:t>
            </a:r>
            <a:r>
              <a:rPr lang="ru-RU" b="1" dirty="0" err="1"/>
              <a:t>СтАрМакс</a:t>
            </a:r>
            <a:r>
              <a:rPr lang="ru-RU" b="1" dirty="0"/>
              <a:t> – (1 – 0)]</a:t>
            </a:r>
            <a:r>
              <a:rPr lang="ru-RU" dirty="0"/>
              <a:t>;</a:t>
            </a:r>
            <a:endParaRPr lang="ru-RU" sz="3600" dirty="0"/>
          </a:p>
          <a:p>
            <a:pPr lvl="1" algn="just"/>
            <a:r>
              <a:rPr lang="ru-RU" dirty="0"/>
              <a:t>Корректируем на вакансии, получаем интервал удельного ЧОД: </a:t>
            </a:r>
            <a:endParaRPr lang="ru-RU" sz="3600" dirty="0"/>
          </a:p>
          <a:p>
            <a:pPr marL="0" indent="0" algn="ctr">
              <a:buNone/>
            </a:pPr>
            <a:r>
              <a:rPr lang="ru-RU" dirty="0"/>
              <a:t> </a:t>
            </a:r>
            <a:r>
              <a:rPr lang="ru-RU" b="1" dirty="0" smtClean="0"/>
              <a:t>[</a:t>
            </a:r>
            <a:r>
              <a:rPr lang="ru-RU" b="1" dirty="0" err="1"/>
              <a:t>ЧОДМин</a:t>
            </a:r>
            <a:r>
              <a:rPr lang="ru-RU" b="1" dirty="0"/>
              <a:t>; </a:t>
            </a:r>
            <a:r>
              <a:rPr lang="ru-RU" b="1" dirty="0" err="1"/>
              <a:t>ЧОДМакс</a:t>
            </a:r>
            <a:r>
              <a:rPr lang="ru-RU" b="1" dirty="0"/>
              <a:t>] = </a:t>
            </a:r>
            <a:endParaRPr lang="ru-RU" sz="4000" dirty="0"/>
          </a:p>
          <a:p>
            <a:pPr marL="0" indent="0" algn="ctr">
              <a:buNone/>
            </a:pPr>
            <a:r>
              <a:rPr lang="ru-RU" b="1" dirty="0"/>
              <a:t>= [</a:t>
            </a:r>
            <a:r>
              <a:rPr lang="ru-RU" b="1" dirty="0" err="1"/>
              <a:t>СтАрМин</a:t>
            </a:r>
            <a:r>
              <a:rPr lang="ru-RU" b="1" dirty="0"/>
              <a:t> х (1 – </a:t>
            </a:r>
            <a:r>
              <a:rPr lang="ru-RU" b="1" dirty="0" err="1"/>
              <a:t>СкТорМакс</a:t>
            </a:r>
            <a:r>
              <a:rPr lang="ru-RU" b="1" dirty="0"/>
              <a:t>) х (1 – </a:t>
            </a:r>
            <a:r>
              <a:rPr lang="ru-RU" b="1" dirty="0" err="1"/>
              <a:t>НвакМакс</a:t>
            </a:r>
            <a:r>
              <a:rPr lang="ru-RU" b="1" dirty="0"/>
              <a:t>); </a:t>
            </a:r>
            <a:r>
              <a:rPr lang="ru-RU" b="1" dirty="0" err="1"/>
              <a:t>СтАрМакс</a:t>
            </a:r>
            <a:r>
              <a:rPr lang="ru-RU" b="1" dirty="0"/>
              <a:t> х (1 – 0) х (1 – </a:t>
            </a:r>
            <a:r>
              <a:rPr lang="ru-RU" b="1" dirty="0" err="1"/>
              <a:t>НвакМин</a:t>
            </a:r>
            <a:r>
              <a:rPr lang="ru-RU" b="1" dirty="0"/>
              <a:t>)]</a:t>
            </a:r>
            <a:endParaRPr lang="ru-RU" sz="4000" dirty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Интервал </a:t>
            </a:r>
            <a:r>
              <a:rPr lang="ru-RU" dirty="0"/>
              <a:t>удельного ЧОД существенно шире интервала запрашиваемых ставок аренды, главным образом, за счёт существенного расширения интервала в меньшую </a:t>
            </a:r>
            <a:r>
              <a:rPr lang="ru-RU" dirty="0" smtClean="0"/>
              <a:t>сторону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1688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4. Этап </a:t>
            </a:r>
            <a:r>
              <a:rPr lang="ru-RU" sz="2000" b="1" dirty="0"/>
              <a:t>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</a:t>
            </a:r>
            <a:r>
              <a:rPr lang="ru-RU" sz="2000" b="1" dirty="0" smtClean="0"/>
              <a:t>(4)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</a:pPr>
            <a:r>
              <a:rPr lang="ru-RU" dirty="0"/>
              <a:t>Расчёт расширенного </a:t>
            </a:r>
            <a:r>
              <a:rPr lang="ru-RU" dirty="0" smtClean="0"/>
              <a:t>(рыночного, следующего из анализа рынка) интервала </a:t>
            </a:r>
            <a:r>
              <a:rPr lang="ru-RU" dirty="0"/>
              <a:t>удельной рыночной стоимости, получаемой доходным подходом</a:t>
            </a:r>
            <a:r>
              <a:rPr lang="ru-RU" dirty="0" smtClean="0"/>
              <a:t>:</a:t>
            </a:r>
            <a:endParaRPr lang="ru-RU" dirty="0"/>
          </a:p>
          <a:p>
            <a:pPr marL="0" indent="0" algn="ctr">
              <a:buNone/>
            </a:pPr>
            <a:r>
              <a:rPr lang="ru-RU" b="1" dirty="0"/>
              <a:t>[</a:t>
            </a:r>
            <a:r>
              <a:rPr lang="ru-RU" b="1" dirty="0" err="1"/>
              <a:t>РСДПМин</a:t>
            </a:r>
            <a:r>
              <a:rPr lang="ru-RU" b="1" dirty="0"/>
              <a:t>; </a:t>
            </a:r>
            <a:r>
              <a:rPr lang="ru-RU" b="1" dirty="0" err="1"/>
              <a:t>РСДПМакс</a:t>
            </a:r>
            <a:r>
              <a:rPr lang="ru-RU" b="1" dirty="0"/>
              <a:t>] </a:t>
            </a:r>
            <a:r>
              <a:rPr lang="ru-RU" dirty="0"/>
              <a:t>= </a:t>
            </a:r>
          </a:p>
          <a:p>
            <a:pPr marL="0" indent="0" algn="ctr">
              <a:buNone/>
            </a:pPr>
            <a:r>
              <a:rPr lang="ru-RU" b="1" dirty="0"/>
              <a:t>= [</a:t>
            </a:r>
            <a:r>
              <a:rPr lang="ru-RU" b="1" dirty="0" err="1"/>
              <a:t>СтАрМин</a:t>
            </a:r>
            <a:r>
              <a:rPr lang="ru-RU" b="1" dirty="0"/>
              <a:t> х (1 – </a:t>
            </a:r>
            <a:r>
              <a:rPr lang="ru-RU" b="1" dirty="0" err="1"/>
              <a:t>СкТорМакс</a:t>
            </a:r>
            <a:r>
              <a:rPr lang="ru-RU" b="1" dirty="0"/>
              <a:t>) х (1 – </a:t>
            </a:r>
            <a:r>
              <a:rPr lang="ru-RU" b="1" dirty="0" err="1"/>
              <a:t>НвакМакс</a:t>
            </a:r>
            <a:r>
              <a:rPr lang="ru-RU" b="1" dirty="0"/>
              <a:t>) : </a:t>
            </a:r>
            <a:r>
              <a:rPr lang="ru-RU" b="1" dirty="0" err="1"/>
              <a:t>СКМакс</a:t>
            </a:r>
            <a:r>
              <a:rPr lang="ru-RU" b="1" dirty="0"/>
              <a:t>; </a:t>
            </a:r>
            <a:r>
              <a:rPr lang="ru-RU" b="1" dirty="0" err="1"/>
              <a:t>СтАрМакс</a:t>
            </a:r>
            <a:r>
              <a:rPr lang="ru-RU" b="1" dirty="0"/>
              <a:t> х (1 – 0) х (1 – </a:t>
            </a:r>
            <a:r>
              <a:rPr lang="ru-RU" b="1" dirty="0" err="1"/>
              <a:t>НвакМин</a:t>
            </a:r>
            <a:r>
              <a:rPr lang="ru-RU" b="1" dirty="0"/>
              <a:t>) :</a:t>
            </a:r>
            <a:r>
              <a:rPr lang="ru-RU" b="1" dirty="0" smtClean="0"/>
              <a:t> </a:t>
            </a:r>
            <a:r>
              <a:rPr lang="ru-RU" b="1" dirty="0" err="1"/>
              <a:t>СКМин</a:t>
            </a:r>
            <a:r>
              <a:rPr lang="ru-RU" b="1" dirty="0"/>
              <a:t>]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45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4. Этап </a:t>
            </a:r>
            <a:r>
              <a:rPr lang="ru-RU" sz="2000" b="1" dirty="0"/>
              <a:t>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</a:t>
            </a:r>
            <a:r>
              <a:rPr lang="ru-RU" sz="2000" b="1" dirty="0" smtClean="0"/>
              <a:t>(5)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Сравнительный подход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 algn="just">
              <a:buNone/>
            </a:pPr>
            <a:r>
              <a:rPr lang="ru-RU" b="1" i="1" dirty="0" smtClean="0"/>
              <a:t>Необходимые </a:t>
            </a:r>
            <a:r>
              <a:rPr lang="ru-RU" b="1" i="1" dirty="0"/>
              <a:t>данные</a:t>
            </a:r>
            <a:endParaRPr lang="ru-RU" dirty="0"/>
          </a:p>
          <a:p>
            <a:pPr algn="just"/>
            <a:r>
              <a:rPr lang="ru-RU" dirty="0"/>
              <a:t>Интервал удельных цен предложения</a:t>
            </a:r>
            <a:r>
              <a:rPr lang="ru-RU" b="1" dirty="0"/>
              <a:t>: [</a:t>
            </a:r>
            <a:r>
              <a:rPr lang="ru-RU" b="1" dirty="0" err="1"/>
              <a:t>ЦПрМин</a:t>
            </a:r>
            <a:r>
              <a:rPr lang="ru-RU" b="1" dirty="0"/>
              <a:t>; </a:t>
            </a:r>
            <a:r>
              <a:rPr lang="ru-RU" b="1" dirty="0" err="1"/>
              <a:t>ЦПрМакс</a:t>
            </a:r>
            <a:r>
              <a:rPr lang="ru-RU" b="1" dirty="0"/>
              <a:t>]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Интервал скидок «на торг»: </a:t>
            </a:r>
            <a:r>
              <a:rPr lang="ru-RU" b="1" dirty="0"/>
              <a:t>[0; </a:t>
            </a:r>
            <a:r>
              <a:rPr lang="ru-RU" b="1" dirty="0" err="1"/>
              <a:t>СкТорМакс</a:t>
            </a:r>
            <a:r>
              <a:rPr lang="ru-RU" b="1" dirty="0"/>
              <a:t>]</a:t>
            </a:r>
            <a:r>
              <a:rPr lang="ru-RU" dirty="0"/>
              <a:t> – минимум равен нолю !!!.</a:t>
            </a:r>
          </a:p>
          <a:p>
            <a:pPr marL="0" indent="0" algn="just">
              <a:buNone/>
            </a:pPr>
            <a:r>
              <a:rPr lang="ru-RU" b="1" i="1" dirty="0"/>
              <a:t>Расчёт</a:t>
            </a:r>
            <a:endParaRPr lang="ru-RU" dirty="0"/>
          </a:p>
          <a:p>
            <a:pPr marL="0" lvl="0" indent="0" algn="just">
              <a:buNone/>
            </a:pPr>
            <a:r>
              <a:rPr lang="ru-RU" dirty="0"/>
              <a:t>Расчёт расширенного интервала удельной рыночной стоимости, получаемой сравнительным подходом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 algn="ctr">
              <a:buNone/>
            </a:pPr>
            <a:r>
              <a:rPr lang="ru-RU" b="1" dirty="0"/>
              <a:t>[</a:t>
            </a:r>
            <a:r>
              <a:rPr lang="ru-RU" sz="3400" b="1" dirty="0" err="1"/>
              <a:t>РССПМин</a:t>
            </a:r>
            <a:r>
              <a:rPr lang="ru-RU" sz="3400" b="1" dirty="0"/>
              <a:t>; </a:t>
            </a:r>
            <a:r>
              <a:rPr lang="ru-RU" sz="3400" b="1" dirty="0" err="1"/>
              <a:t>РССПМакс</a:t>
            </a:r>
            <a:r>
              <a:rPr lang="ru-RU" sz="3400" b="1" dirty="0"/>
              <a:t>] = </a:t>
            </a:r>
            <a:endParaRPr lang="ru-RU" sz="3400" dirty="0"/>
          </a:p>
          <a:p>
            <a:pPr marL="0" indent="0" algn="ctr">
              <a:buNone/>
            </a:pPr>
            <a:r>
              <a:rPr lang="ru-RU" sz="3400" b="1" dirty="0"/>
              <a:t>= [</a:t>
            </a:r>
            <a:r>
              <a:rPr lang="ru-RU" sz="3400" b="1" dirty="0" err="1"/>
              <a:t>ЦПрМин</a:t>
            </a:r>
            <a:r>
              <a:rPr lang="ru-RU" sz="3400" b="1" dirty="0"/>
              <a:t> х (1 – </a:t>
            </a:r>
            <a:r>
              <a:rPr lang="ru-RU" sz="3400" b="1" dirty="0" err="1"/>
              <a:t>СкТорМакс</a:t>
            </a:r>
            <a:r>
              <a:rPr lang="ru-RU" sz="3400" b="1" dirty="0"/>
              <a:t>; </a:t>
            </a:r>
            <a:r>
              <a:rPr lang="ru-RU" sz="3400" b="1" dirty="0" err="1"/>
              <a:t>ЦПрМакс</a:t>
            </a:r>
            <a:r>
              <a:rPr lang="ru-RU" sz="3400" b="1" dirty="0"/>
              <a:t> х (1 – 0</a:t>
            </a:r>
            <a:r>
              <a:rPr lang="ru-RU" sz="3400" b="1" dirty="0" smtClean="0"/>
              <a:t>)]</a:t>
            </a: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48662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4. Этап </a:t>
            </a:r>
            <a:r>
              <a:rPr lang="ru-RU" sz="2000" b="1" dirty="0"/>
              <a:t>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</a:t>
            </a:r>
            <a:r>
              <a:rPr lang="ru-RU" sz="2000" b="1" dirty="0" smtClean="0"/>
              <a:t>(6)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1800" dirty="0"/>
              <a:t>Если использовались корректные данные, то должна наблюдаться примерно следующая </a:t>
            </a:r>
            <a:r>
              <a:rPr lang="ru-RU" sz="1800" dirty="0" smtClean="0"/>
              <a:t>картинка. </a:t>
            </a:r>
            <a:r>
              <a:rPr lang="ru-RU" sz="1800" b="1" dirty="0" smtClean="0"/>
              <a:t>Не </a:t>
            </a:r>
            <a:r>
              <a:rPr lang="ru-RU" sz="1800" b="1" dirty="0"/>
              <a:t>пересечение интервалов РСДП и РССП указывает на некорректность одного или нескольких интервалов, прежде всего – ставок капитализации и скидок «на торг».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2936"/>
            <a:ext cx="8136904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175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4. Этап </a:t>
            </a:r>
            <a:r>
              <a:rPr lang="ru-RU" sz="2000" b="1" dirty="0"/>
              <a:t>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(6)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Середина интервала рыночной стоимости является удельной рыночной стоимостью объекта, являющегося «типичным представителем» в данном сегменте недвижимости в данном экономическом районе города. Но не является рыночной стоимостью объекта оценки.</a:t>
            </a:r>
          </a:p>
          <a:p>
            <a:pPr marL="0" indent="0" algn="just">
              <a:buNone/>
            </a:pPr>
            <a:r>
              <a:rPr lang="ru-RU" dirty="0"/>
              <a:t>Однако, логично предполагать, что рыночная стоимость объекта оценки будет находиться в этом согласованном интервале.</a:t>
            </a:r>
          </a:p>
          <a:p>
            <a:pPr marL="0" indent="0" algn="just">
              <a:buNone/>
            </a:pPr>
            <a:r>
              <a:rPr lang="ru-RU" b="1" i="1" dirty="0"/>
              <a:t>!!! Под расширенным интервалом рыночной стоимости объекта оценки будем понимать интервал [</a:t>
            </a:r>
            <a:r>
              <a:rPr lang="ru-RU" b="1" i="1" dirty="0" err="1"/>
              <a:t>РСДПМин</a:t>
            </a:r>
            <a:r>
              <a:rPr lang="ru-RU" b="1" i="1" dirty="0"/>
              <a:t>; </a:t>
            </a:r>
            <a:r>
              <a:rPr lang="ru-RU" b="1" i="1" dirty="0" err="1"/>
              <a:t>РССПМакс</a:t>
            </a:r>
            <a:r>
              <a:rPr lang="ru-RU" b="1" i="1" dirty="0"/>
              <a:t>]. 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В силу здравого смысла рыночная стоимость объекта оценки не может не попадать в данный интервал. Это практически исключено, но, тем не менее, не гарантировано. Всё же, может быть, что-то осталось за рамками анализа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80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5. Этап </a:t>
            </a:r>
            <a:r>
              <a:rPr lang="ru-RU" sz="2200" b="1" dirty="0"/>
              <a:t>2. Определение рыночной стоимости объекта </a:t>
            </a:r>
            <a:r>
              <a:rPr lang="ru-RU" sz="2200" b="1" dirty="0" smtClean="0"/>
              <a:t>оценки (1)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Осуществляются обычные процедуры оценки рыночной стоимости объекта оценки в рамках метода сравнения «продаж» и метода прямой капитализации.</a:t>
            </a:r>
          </a:p>
          <a:p>
            <a:pPr marL="0" indent="0" algn="just">
              <a:buNone/>
            </a:pPr>
            <a:r>
              <a:rPr lang="ru-RU" dirty="0"/>
              <a:t>В итоге, получаем скорректированные удельные рыночные стоимости объектов – близких аналогов в рамках доходного и сравнительного подходов.</a:t>
            </a:r>
          </a:p>
          <a:p>
            <a:pPr marL="0" indent="0" algn="just">
              <a:buNone/>
            </a:pPr>
            <a:r>
              <a:rPr lang="ru-RU" dirty="0"/>
              <a:t>Далее, сопоставляем их с границами соответствующих интервалов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53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5. Этап </a:t>
            </a:r>
            <a:r>
              <a:rPr lang="ru-RU" sz="2000" b="1" dirty="0"/>
              <a:t>2. Определение рыночной стоимости объекта оценки </a:t>
            </a:r>
            <a:r>
              <a:rPr lang="ru-RU" sz="2000" b="1" dirty="0" smtClean="0"/>
              <a:t>(2)</a:t>
            </a:r>
            <a:endParaRPr lang="ru-RU" sz="20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4784"/>
            <a:ext cx="8229600" cy="46085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20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5. Этап </a:t>
            </a:r>
            <a:r>
              <a:rPr lang="ru-RU" sz="2000" b="1" dirty="0"/>
              <a:t>2. Определение рыночной стоимости объекта оценки </a:t>
            </a:r>
            <a:r>
              <a:rPr lang="ru-RU" sz="2000" b="1" dirty="0" smtClean="0"/>
              <a:t>(3)</a:t>
            </a: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Теперь имеем </a:t>
            </a:r>
            <a:r>
              <a:rPr lang="ru-RU" sz="2400" dirty="0" smtClean="0"/>
              <a:t>уже четыре </a:t>
            </a:r>
            <a:r>
              <a:rPr lang="ru-RU" sz="2400" dirty="0" smtClean="0"/>
              <a:t>независимых </a:t>
            </a:r>
            <a:r>
              <a:rPr lang="ru-RU" sz="2400" dirty="0" smtClean="0"/>
              <a:t>интервала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7992888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303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5. Этап </a:t>
            </a:r>
            <a:r>
              <a:rPr lang="ru-RU" sz="2000" b="1" dirty="0"/>
              <a:t>2. Определение рыночной стоимости объекта оценки </a:t>
            </a:r>
            <a:r>
              <a:rPr lang="ru-RU" sz="2000" b="1" dirty="0" smtClean="0"/>
              <a:t>(4)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На практике, пересечение интервалов РСДП и РССП скорее не наблюдается (если специальным образом не подбирать объекты – аналоги, например, используя в ДП и СП одни и те же объекты арендного бизнеса с известными фактическими ставками арендной платы, выставленные на продажу), чем наблюдается.</a:t>
            </a:r>
          </a:p>
          <a:p>
            <a:pPr marL="0" indent="0" algn="just">
              <a:buNone/>
            </a:pPr>
            <a:r>
              <a:rPr lang="ru-RU" dirty="0"/>
              <a:t>Поэтому, требование к возможности согласования только при их пересечении, закладываемое в ФСО по оценке залогов не является  с </a:t>
            </a:r>
            <a:r>
              <a:rPr lang="ru-RU" dirty="0" err="1"/>
              <a:t>мтз</a:t>
            </a:r>
            <a:r>
              <a:rPr lang="ru-RU" dirty="0"/>
              <a:t> адекватным. В этом случае, число не согласованных оценок будет очень велико.</a:t>
            </a:r>
          </a:p>
          <a:p>
            <a:pPr marL="0" indent="0" algn="just">
              <a:buNone/>
            </a:pPr>
            <a:r>
              <a:rPr lang="ru-RU" dirty="0"/>
              <a:t>В нашем рассмотрении проблемы процедуру согласования результатов можно легко произвести с использованием аппарата нечёткой математики (описана в статьях В.Б. </a:t>
            </a:r>
            <a:r>
              <a:rPr lang="ru-RU" dirty="0" err="1"/>
              <a:t>Михайлеца</a:t>
            </a:r>
            <a:r>
              <a:rPr lang="ru-RU" dirty="0"/>
              <a:t> и А.В. Костина с соавтором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31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5. Этап </a:t>
            </a:r>
            <a:r>
              <a:rPr lang="ru-RU" sz="2000" b="1" dirty="0"/>
              <a:t>2. Определение рыночной стоимости объекта оценки </a:t>
            </a:r>
            <a:r>
              <a:rPr lang="ru-RU" sz="2000" b="1" dirty="0" smtClean="0"/>
              <a:t>(5)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Строим трапецеидальные функции принадлежности</a:t>
            </a:r>
            <a:r>
              <a:rPr lang="ru-RU" sz="2400" dirty="0" smtClean="0"/>
              <a:t>:</a:t>
            </a:r>
          </a:p>
          <a:p>
            <a:pPr marL="0" indent="0" algn="just">
              <a:buNone/>
            </a:pPr>
            <a:endParaRPr lang="ru-RU" sz="24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5"/>
            <a:ext cx="7992887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057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5. Этап </a:t>
            </a:r>
            <a:r>
              <a:rPr lang="ru-RU" sz="2000" b="1" dirty="0"/>
              <a:t>2. Определение рыночной стоимости объекта оценки </a:t>
            </a:r>
            <a:r>
              <a:rPr lang="ru-RU" sz="2000" b="1" dirty="0" smtClean="0"/>
              <a:t>(6)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300" dirty="0"/>
              <a:t>Разница между серединой интервала удельной рыночной стоимости объекта – типичного представителя в данном сегменте рынка недвижимости в данной экономической зоне города и рыночной стоимости объекта оценки покажет лучше или хуже объект оценки </a:t>
            </a:r>
            <a:r>
              <a:rPr lang="ru-RU" sz="2300" dirty="0" smtClean="0"/>
              <a:t>типичного </a:t>
            </a:r>
            <a:r>
              <a:rPr lang="ru-RU" sz="2300" dirty="0"/>
              <a:t>представителя. Это само по себе является информацией определённой ценности. </a:t>
            </a:r>
          </a:p>
          <a:p>
            <a:pPr marL="0" indent="0" algn="just">
              <a:buNone/>
            </a:pPr>
            <a:r>
              <a:rPr lang="ru-RU" sz="2300" dirty="0"/>
              <a:t>Особо отметим, что в представленном выше алгоритме интервальной оценки рыночной стоимости нас интересуют минимальное значение удельной рыночной стоимости объекта – аналога в сравнительном подходе и максимальное значение удельной рыночной стоимости объекта аналога в доходном подходе. Все остальные удельные рыночные стоимости объектов – аналогов роли не играют</a:t>
            </a:r>
            <a:r>
              <a:rPr lang="ru-RU" sz="2300" dirty="0" smtClean="0"/>
              <a:t>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399070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6. Этап </a:t>
            </a:r>
            <a:r>
              <a:rPr lang="ru-RU" sz="2000" b="1" dirty="0"/>
              <a:t>3. Мнение о неопределённости результата </a:t>
            </a:r>
            <a:r>
              <a:rPr lang="ru-RU" sz="2000" b="1" dirty="0" smtClean="0"/>
              <a:t>оценки</a:t>
            </a:r>
            <a:r>
              <a:rPr lang="ru-RU" sz="2000" dirty="0"/>
              <a:t> </a:t>
            </a:r>
            <a:r>
              <a:rPr lang="ru-RU" sz="2000" dirty="0" smtClean="0"/>
              <a:t>(1)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Мнение о неопределённости результата оценки выражается с помощью двух интервалов, один из которых вложен в другой и численного значения рыночной стоимости:</a:t>
            </a:r>
          </a:p>
          <a:p>
            <a:pPr marL="0" indent="0" algn="just">
              <a:buNone/>
            </a:pP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0928"/>
            <a:ext cx="8064896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96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6. Этап </a:t>
            </a:r>
            <a:r>
              <a:rPr lang="ru-RU" sz="2000" b="1" dirty="0"/>
              <a:t>3. Мнение о неопределённости результата оценки </a:t>
            </a:r>
            <a:r>
              <a:rPr lang="ru-RU" sz="2000" b="1" dirty="0" smtClean="0"/>
              <a:t>(2)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60" y="1556792"/>
            <a:ext cx="7538780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151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6. Этап </a:t>
            </a:r>
            <a:r>
              <a:rPr lang="ru-RU" sz="2000" b="1" dirty="0"/>
              <a:t>3. Мнение о неопределённости результата оценки </a:t>
            </a:r>
            <a:r>
              <a:rPr lang="ru-RU" sz="2000" b="1" dirty="0" smtClean="0"/>
              <a:t>(3)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/>
              <a:t>Таким образом, повышение «точности» оценки рыночной стоимости неумолимо ведёт к понижению правдоподобности результата, т.е. вероятности совпадения рыночной стоимости и цены будущей сделки.</a:t>
            </a:r>
          </a:p>
          <a:p>
            <a:pPr marL="0" indent="0" algn="just">
              <a:buNone/>
            </a:pPr>
            <a:r>
              <a:rPr lang="ru-RU" dirty="0"/>
              <a:t>Звучит, возможно, неожиданно, но очевидно – вероятность попадания цены будущей сделки в более широкий интервал рыночной стоимости заведомо выше, чем в более узкий интервал. А про точное попадание цены будущей сделки в точное значение рыночной стоимости говорить вообще нежелательно. Хотя, такое событие не является не вероятным.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69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1404</Words>
  <Application>Microsoft Office PowerPoint</Application>
  <PresentationFormat>Экран (4:3)</PresentationFormat>
  <Paragraphs>112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Оценка рыночной стоимости объектов коммерческой недвижимости с применением аппаратов интервального анализа и нечёткой математики</vt:lpstr>
      <vt:lpstr>1. Модели неопределённости в информационных и вычислительных технологиях</vt:lpstr>
      <vt:lpstr>2. Модели неопределённости в оценке стоимости</vt:lpstr>
      <vt:lpstr>3. Интервальная арифметика: азы которых достаточно (1)</vt:lpstr>
      <vt:lpstr>3. Интервальная арифметика: азы которых достаточно (2)</vt:lpstr>
      <vt:lpstr>3. Интервальная арифметика: азы которых достаточно (3)</vt:lpstr>
      <vt:lpstr>3. Интервальная арифметика: азы которых достаточно (4)</vt:lpstr>
      <vt:lpstr>4. Этап 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(1)</vt:lpstr>
      <vt:lpstr>4. Этап 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(2)</vt:lpstr>
      <vt:lpstr>4. Этап 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(3)</vt:lpstr>
      <vt:lpstr>4. Этап 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(4)</vt:lpstr>
      <vt:lpstr>4. Этап 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(5)</vt:lpstr>
      <vt:lpstr>4. Этап 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(6)</vt:lpstr>
      <vt:lpstr>4. Этап 1. Анализ рынка и определение расширенного интервала удельной рыночной стоимости объекта оценки и (вероятного) интервала удельной рыночной стоимости объекта оценки (6)</vt:lpstr>
      <vt:lpstr> 5. Этап 2. Определение рыночной стоимости объекта оценки (1)  </vt:lpstr>
      <vt:lpstr>5. Этап 2. Определение рыночной стоимости объекта оценки (2)</vt:lpstr>
      <vt:lpstr>5. Этап 2. Определение рыночной стоимости объекта оценки (3)</vt:lpstr>
      <vt:lpstr>5. Этап 2. Определение рыночной стоимости объекта оценки (4)</vt:lpstr>
      <vt:lpstr>5. Этап 2. Определение рыночной стоимости объекта оценки (5)</vt:lpstr>
      <vt:lpstr>5. Этап 2. Определение рыночной стоимости объекта оценки (6)</vt:lpstr>
      <vt:lpstr>6. Этап 3. Мнение о неопределённости результата оценки (1)</vt:lpstr>
      <vt:lpstr>6. Этап 3. Мнение о неопределённости результата оценки (2)</vt:lpstr>
      <vt:lpstr>6. Этап 3. Мнение о неопределённости результата оценки (3)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рыночной стоимости объектов коммерческой недвижимости с применением аппаратов интервального анализа и нечёткой математики</dc:title>
  <dc:creator>Dell</dc:creator>
  <cp:lastModifiedBy>Dell</cp:lastModifiedBy>
  <cp:revision>7</cp:revision>
  <dcterms:created xsi:type="dcterms:W3CDTF">2015-05-30T14:08:23Z</dcterms:created>
  <dcterms:modified xsi:type="dcterms:W3CDTF">2015-06-13T07:30:09Z</dcterms:modified>
</cp:coreProperties>
</file>